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45" r:id="rId1"/>
  </p:sldMasterIdLst>
  <p:notesMasterIdLst>
    <p:notesMasterId r:id="rId46"/>
  </p:notesMasterIdLst>
  <p:handoutMasterIdLst>
    <p:handoutMasterId r:id="rId47"/>
  </p:handoutMasterIdLst>
  <p:sldIdLst>
    <p:sldId id="302" r:id="rId2"/>
    <p:sldId id="350" r:id="rId3"/>
    <p:sldId id="310" r:id="rId4"/>
    <p:sldId id="296" r:id="rId5"/>
    <p:sldId id="298" r:id="rId6"/>
    <p:sldId id="343" r:id="rId7"/>
    <p:sldId id="261" r:id="rId8"/>
    <p:sldId id="319" r:id="rId9"/>
    <p:sldId id="341" r:id="rId10"/>
    <p:sldId id="267" r:id="rId11"/>
    <p:sldId id="333" r:id="rId12"/>
    <p:sldId id="262" r:id="rId13"/>
    <p:sldId id="332" r:id="rId14"/>
    <p:sldId id="344" r:id="rId15"/>
    <p:sldId id="347" r:id="rId16"/>
    <p:sldId id="345" r:id="rId17"/>
    <p:sldId id="346" r:id="rId18"/>
    <p:sldId id="286" r:id="rId19"/>
    <p:sldId id="349" r:id="rId20"/>
    <p:sldId id="291" r:id="rId21"/>
    <p:sldId id="287" r:id="rId22"/>
    <p:sldId id="290" r:id="rId23"/>
    <p:sldId id="334" r:id="rId24"/>
    <p:sldId id="324" r:id="rId25"/>
    <p:sldId id="325" r:id="rId26"/>
    <p:sldId id="326" r:id="rId27"/>
    <p:sldId id="309" r:id="rId28"/>
    <p:sldId id="311" r:id="rId29"/>
    <p:sldId id="282" r:id="rId30"/>
    <p:sldId id="340" r:id="rId31"/>
    <p:sldId id="300" r:id="rId32"/>
    <p:sldId id="338" r:id="rId33"/>
    <p:sldId id="352" r:id="rId34"/>
    <p:sldId id="339" r:id="rId35"/>
    <p:sldId id="328" r:id="rId36"/>
    <p:sldId id="329" r:id="rId37"/>
    <p:sldId id="293" r:id="rId38"/>
    <p:sldId id="312" r:id="rId39"/>
    <p:sldId id="313" r:id="rId40"/>
    <p:sldId id="305" r:id="rId41"/>
    <p:sldId id="270" r:id="rId42"/>
    <p:sldId id="304" r:id="rId43"/>
    <p:sldId id="351" r:id="rId44"/>
    <p:sldId id="308" r:id="rId45"/>
  </p:sldIdLst>
  <p:sldSz cx="9144000" cy="6858000" type="overhead"/>
  <p:notesSz cx="6996113" cy="9282113"/>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52">
          <p15:clr>
            <a:srgbClr val="A4A3A4"/>
          </p15:clr>
        </p15:guide>
      </p15:sldGuideLst>
    </p:ext>
    <p:ext uri="{2D200454-40CA-4A62-9FC3-DE9A4176ACB9}">
      <p15:notesGuideLst xmlns:p15="http://schemas.microsoft.com/office/powerpoint/2012/main">
        <p15:guide id="1" orient="horz" pos="2927">
          <p15:clr>
            <a:srgbClr val="A4A3A4"/>
          </p15:clr>
        </p15:guide>
        <p15:guide id="2" pos="22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3333FF"/>
    <a:srgbClr val="006898"/>
    <a:srgbClr val="FFFFFF"/>
    <a:srgbClr val="00FF00"/>
    <a:srgbClr val="003399"/>
    <a:srgbClr val="CC0000"/>
    <a:srgbClr val="FFFF00"/>
    <a:srgbClr val="99FF99"/>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6" autoAdjust="0"/>
    <p:restoredTop sz="98839" autoAdjust="0"/>
  </p:normalViewPr>
  <p:slideViewPr>
    <p:cSldViewPr snapToGrid="0">
      <p:cViewPr varScale="1">
        <p:scale>
          <a:sx n="80" d="100"/>
          <a:sy n="80" d="100"/>
        </p:scale>
        <p:origin x="978" y="96"/>
      </p:cViewPr>
      <p:guideLst>
        <p:guide orient="horz" pos="2160"/>
        <p:guide pos="35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32"/>
    </p:cViewPr>
  </p:sorterViewPr>
  <p:notesViewPr>
    <p:cSldViewPr snapToGrid="0">
      <p:cViewPr varScale="1">
        <p:scale>
          <a:sx n="78" d="100"/>
          <a:sy n="78" d="100"/>
        </p:scale>
        <p:origin x="-1962" y="-90"/>
      </p:cViewPr>
      <p:guideLst>
        <p:guide orient="horz" pos="2927"/>
        <p:guide pos="22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3724607" y="479514"/>
            <a:ext cx="2691665" cy="367889"/>
          </a:xfrm>
          <a:prstGeom prst="rect">
            <a:avLst/>
          </a:prstGeom>
          <a:noFill/>
          <a:ln w="9525">
            <a:noFill/>
            <a:miter lim="800000"/>
            <a:headEnd/>
            <a:tailEnd/>
          </a:ln>
        </p:spPr>
        <p:txBody>
          <a:bodyPr lIns="91776" tIns="45887" rIns="91776" bIns="45887">
            <a:spAutoFit/>
          </a:bodyPr>
          <a:lstStyle/>
          <a:p>
            <a:pPr algn="ctr" defTabSz="917265" eaLnBrk="1" hangingPunct="1">
              <a:defRPr/>
            </a:pPr>
            <a:r>
              <a:rPr lang="en-US" sz="1800" b="1" u="sng" dirty="0">
                <a:latin typeface="CG Omega" pitchFamily="34" charset="0"/>
              </a:rPr>
              <a:t>Notes</a:t>
            </a:r>
          </a:p>
        </p:txBody>
      </p:sp>
      <p:sp>
        <p:nvSpPr>
          <p:cNvPr id="14343" name="Rectangle 7"/>
          <p:cNvSpPr>
            <a:spLocks noGrp="1" noChangeArrowheads="1"/>
          </p:cNvSpPr>
          <p:nvPr>
            <p:ph type="sldNum" sz="quarter" idx="3"/>
          </p:nvPr>
        </p:nvSpPr>
        <p:spPr bwMode="auto">
          <a:xfrm>
            <a:off x="3822832" y="8532187"/>
            <a:ext cx="2922968" cy="449642"/>
          </a:xfrm>
          <a:prstGeom prst="rect">
            <a:avLst/>
          </a:prstGeom>
          <a:noFill/>
          <a:ln w="9525">
            <a:noFill/>
            <a:miter lim="800000"/>
            <a:headEnd/>
            <a:tailEnd/>
          </a:ln>
          <a:effectLst/>
        </p:spPr>
        <p:txBody>
          <a:bodyPr vert="horz" wrap="square" lIns="89590" tIns="44795" rIns="89590" bIns="44795" numCol="1" anchor="b" anchorCtr="0" compatLnSpc="1">
            <a:prstTxWarp prst="textNoShape">
              <a:avLst/>
            </a:prstTxWarp>
          </a:bodyPr>
          <a:lstStyle>
            <a:lvl1pPr algn="r" defTabSz="896950" eaLnBrk="1" hangingPunct="1">
              <a:defRPr sz="1200" b="1">
                <a:latin typeface="CG Omega" pitchFamily="34" charset="0"/>
              </a:defRPr>
            </a:lvl1pPr>
          </a:lstStyle>
          <a:p>
            <a:pPr>
              <a:defRPr/>
            </a:pPr>
            <a:fld id="{7812CE34-CCE1-4370-8B5A-A574DDBEF7A9}" type="slidenum">
              <a:rPr lang="en-US"/>
              <a:pPr>
                <a:defRPr/>
              </a:pPr>
              <a:t>‹#›</a:t>
            </a:fld>
            <a:endParaRPr lang="en-US"/>
          </a:p>
        </p:txBody>
      </p:sp>
    </p:spTree>
    <p:extLst>
      <p:ext uri="{BB962C8B-B14F-4D97-AF65-F5344CB8AC3E}">
        <p14:creationId xmlns:p14="http://schemas.microsoft.com/office/powerpoint/2010/main" val="255412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2283" cy="463792"/>
          </a:xfrm>
          <a:prstGeom prst="rect">
            <a:avLst/>
          </a:prstGeom>
          <a:noFill/>
          <a:ln w="9525">
            <a:noFill/>
            <a:miter lim="800000"/>
            <a:headEnd/>
            <a:tailEnd/>
          </a:ln>
        </p:spPr>
        <p:txBody>
          <a:bodyPr vert="horz" wrap="square" lIns="92400" tIns="46202" rIns="92400" bIns="46202" numCol="1" anchor="t" anchorCtr="0" compatLnSpc="1">
            <a:prstTxWarp prst="textNoShape">
              <a:avLst/>
            </a:prstTxWarp>
          </a:bodyPr>
          <a:lstStyle>
            <a:lvl1pPr defTabSz="920390">
              <a:defRPr sz="1200">
                <a:latin typeface="Times New Roman" charset="0"/>
              </a:defRPr>
            </a:lvl1pPr>
          </a:lstStyle>
          <a:p>
            <a:pPr>
              <a:defRPr/>
            </a:pPr>
            <a:endParaRPr lang="en-US"/>
          </a:p>
        </p:txBody>
      </p:sp>
      <p:sp>
        <p:nvSpPr>
          <p:cNvPr id="36867" name="Rectangle 9"/>
          <p:cNvSpPr>
            <a:spLocks noGrp="1" noRot="1" noChangeAspect="1" noChangeArrowheads="1"/>
          </p:cNvSpPr>
          <p:nvPr>
            <p:ph type="sldImg" idx="2"/>
          </p:nvPr>
        </p:nvSpPr>
        <p:spPr bwMode="auto">
          <a:xfrm>
            <a:off x="1182688" y="698500"/>
            <a:ext cx="4637087" cy="3478213"/>
          </a:xfrm>
          <a:prstGeom prst="rect">
            <a:avLst/>
          </a:prstGeom>
          <a:noFill/>
          <a:ln w="9525">
            <a:solidFill>
              <a:srgbClr val="000000"/>
            </a:solidFill>
            <a:miter lim="800000"/>
            <a:headEnd/>
            <a:tailEnd/>
          </a:ln>
        </p:spPr>
      </p:sp>
      <p:sp>
        <p:nvSpPr>
          <p:cNvPr id="2058" name="Rectangle 10"/>
          <p:cNvSpPr>
            <a:spLocks noGrp="1" noChangeArrowheads="1"/>
          </p:cNvSpPr>
          <p:nvPr>
            <p:ph type="body" sz="quarter" idx="3"/>
          </p:nvPr>
        </p:nvSpPr>
        <p:spPr bwMode="auto">
          <a:xfrm>
            <a:off x="933133" y="4411520"/>
            <a:ext cx="5129849" cy="4172549"/>
          </a:xfrm>
          <a:prstGeom prst="rect">
            <a:avLst/>
          </a:prstGeom>
          <a:noFill/>
          <a:ln w="9525">
            <a:noFill/>
            <a:miter lim="800000"/>
            <a:headEnd/>
            <a:tailEnd/>
          </a:ln>
        </p:spPr>
        <p:txBody>
          <a:bodyPr vert="horz" wrap="square" lIns="92400" tIns="46202" rIns="92400" bIns="462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9" name="Rectangle 11"/>
          <p:cNvSpPr>
            <a:spLocks noGrp="1" noChangeArrowheads="1"/>
          </p:cNvSpPr>
          <p:nvPr>
            <p:ph type="dt" idx="1"/>
          </p:nvPr>
        </p:nvSpPr>
        <p:spPr bwMode="auto">
          <a:xfrm>
            <a:off x="3963831" y="0"/>
            <a:ext cx="3032283" cy="463792"/>
          </a:xfrm>
          <a:prstGeom prst="rect">
            <a:avLst/>
          </a:prstGeom>
          <a:noFill/>
          <a:ln w="9525">
            <a:noFill/>
            <a:miter lim="800000"/>
            <a:headEnd/>
            <a:tailEnd/>
          </a:ln>
        </p:spPr>
        <p:txBody>
          <a:bodyPr vert="horz" wrap="square" lIns="92400" tIns="46202" rIns="92400" bIns="46202" numCol="1" anchor="t" anchorCtr="0" compatLnSpc="1">
            <a:prstTxWarp prst="textNoShape">
              <a:avLst/>
            </a:prstTxWarp>
          </a:bodyPr>
          <a:lstStyle>
            <a:lvl1pPr algn="r" defTabSz="920390">
              <a:defRPr sz="1200">
                <a:latin typeface="Times New Roman" charset="0"/>
              </a:defRPr>
            </a:lvl1pPr>
          </a:lstStyle>
          <a:p>
            <a:pPr>
              <a:defRPr/>
            </a:pPr>
            <a:fld id="{0FFFE89D-53FC-4142-B4AD-A54A45AFA66C}" type="datetime1">
              <a:rPr lang="en-US" smtClean="0"/>
              <a:pPr>
                <a:defRPr/>
              </a:pPr>
              <a:t>10/9/2016</a:t>
            </a:fld>
            <a:endParaRPr lang="en-US"/>
          </a:p>
        </p:txBody>
      </p:sp>
      <p:sp>
        <p:nvSpPr>
          <p:cNvPr id="2060" name="Rectangle 12"/>
          <p:cNvSpPr>
            <a:spLocks noGrp="1" noChangeArrowheads="1"/>
          </p:cNvSpPr>
          <p:nvPr>
            <p:ph type="ftr" sz="quarter" idx="4"/>
          </p:nvPr>
        </p:nvSpPr>
        <p:spPr bwMode="auto">
          <a:xfrm>
            <a:off x="0" y="8818322"/>
            <a:ext cx="3032283" cy="463791"/>
          </a:xfrm>
          <a:prstGeom prst="rect">
            <a:avLst/>
          </a:prstGeom>
          <a:noFill/>
          <a:ln w="9525">
            <a:noFill/>
            <a:miter lim="800000"/>
            <a:headEnd/>
            <a:tailEnd/>
          </a:ln>
        </p:spPr>
        <p:txBody>
          <a:bodyPr vert="horz" wrap="square" lIns="92400" tIns="46202" rIns="92400" bIns="46202" numCol="1" anchor="b" anchorCtr="0" compatLnSpc="1">
            <a:prstTxWarp prst="textNoShape">
              <a:avLst/>
            </a:prstTxWarp>
          </a:bodyPr>
          <a:lstStyle>
            <a:lvl1pPr defTabSz="920390">
              <a:defRPr sz="1200">
                <a:latin typeface="Times New Roman" charset="0"/>
              </a:defRPr>
            </a:lvl1pPr>
          </a:lstStyle>
          <a:p>
            <a:pPr>
              <a:defRPr/>
            </a:pPr>
            <a:endParaRPr lang="en-US"/>
          </a:p>
        </p:txBody>
      </p:sp>
      <p:sp>
        <p:nvSpPr>
          <p:cNvPr id="2061" name="Rectangle 13"/>
          <p:cNvSpPr>
            <a:spLocks noGrp="1" noChangeArrowheads="1"/>
          </p:cNvSpPr>
          <p:nvPr>
            <p:ph type="sldNum" sz="quarter" idx="5"/>
          </p:nvPr>
        </p:nvSpPr>
        <p:spPr bwMode="auto">
          <a:xfrm>
            <a:off x="3963831" y="8818322"/>
            <a:ext cx="3032283" cy="463791"/>
          </a:xfrm>
          <a:prstGeom prst="rect">
            <a:avLst/>
          </a:prstGeom>
          <a:noFill/>
          <a:ln w="9525">
            <a:noFill/>
            <a:miter lim="800000"/>
            <a:headEnd/>
            <a:tailEnd/>
          </a:ln>
        </p:spPr>
        <p:txBody>
          <a:bodyPr vert="horz" wrap="square" lIns="92400" tIns="46202" rIns="92400" bIns="46202" numCol="1" anchor="b" anchorCtr="0" compatLnSpc="1">
            <a:prstTxWarp prst="textNoShape">
              <a:avLst/>
            </a:prstTxWarp>
          </a:bodyPr>
          <a:lstStyle>
            <a:lvl1pPr algn="r" defTabSz="920390">
              <a:defRPr sz="1200">
                <a:latin typeface="Times New Roman" charset="0"/>
              </a:defRPr>
            </a:lvl1pPr>
          </a:lstStyle>
          <a:p>
            <a:pPr>
              <a:defRPr/>
            </a:pPr>
            <a:fld id="{0442F191-8649-4B7C-A0DD-5041223C23DE}" type="slidenum">
              <a:rPr lang="en-US"/>
              <a:pPr>
                <a:defRPr/>
              </a:pPr>
              <a:t>‹#›</a:t>
            </a:fld>
            <a:endParaRPr lang="en-US"/>
          </a:p>
        </p:txBody>
      </p:sp>
    </p:spTree>
    <p:extLst>
      <p:ext uri="{BB962C8B-B14F-4D97-AF65-F5344CB8AC3E}">
        <p14:creationId xmlns:p14="http://schemas.microsoft.com/office/powerpoint/2010/main" val="289585358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ollegefinancialaidadvisors.com/"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consumerfinance.gov/" TargetMode="External"/><Relationship Id="rId4" Type="http://schemas.openxmlformats.org/officeDocument/2006/relationships/hyperlink" Target="http://collegecost.ed.gov/shopping_sheet.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a:p>
        </p:txBody>
      </p:sp>
      <p:sp>
        <p:nvSpPr>
          <p:cNvPr id="37892" name="Date Placeholder 3"/>
          <p:cNvSpPr>
            <a:spLocks noGrp="1"/>
          </p:cNvSpPr>
          <p:nvPr>
            <p:ph type="dt" sz="quarter" idx="1"/>
          </p:nvPr>
        </p:nvSpPr>
        <p:spPr>
          <a:noFill/>
        </p:spPr>
        <p:txBody>
          <a:bodyPr/>
          <a:lstStyle/>
          <a:p>
            <a:pPr defTabSz="919590"/>
            <a:fld id="{56286507-1F56-4734-9C8C-C3EB96DF5A34}" type="datetime1">
              <a:rPr lang="en-US" smtClean="0">
                <a:latin typeface="Times New Roman" pitchFamily="18" charset="0"/>
              </a:rPr>
              <a:pPr defTabSz="919590"/>
              <a:t>10/9/2016</a:t>
            </a:fld>
            <a:endParaRPr lang="en-US" dirty="0">
              <a:latin typeface="Times New Roman" pitchFamily="18" charset="0"/>
            </a:endParaRPr>
          </a:p>
        </p:txBody>
      </p:sp>
      <p:sp>
        <p:nvSpPr>
          <p:cNvPr id="37893" name="Slide Number Placeholder 4"/>
          <p:cNvSpPr>
            <a:spLocks noGrp="1"/>
          </p:cNvSpPr>
          <p:nvPr>
            <p:ph type="sldNum" sz="quarter" idx="5"/>
          </p:nvPr>
        </p:nvSpPr>
        <p:spPr>
          <a:noFill/>
        </p:spPr>
        <p:txBody>
          <a:bodyPr/>
          <a:lstStyle/>
          <a:p>
            <a:pPr defTabSz="919590"/>
            <a:fld id="{EB3059BB-1CD7-4671-8542-FF4A0BA8B89B}" type="slidenum">
              <a:rPr lang="en-US" smtClean="0">
                <a:latin typeface="Times New Roman" pitchFamily="18" charset="0"/>
              </a:rPr>
              <a:pPr defTabSz="919590"/>
              <a:t>1</a:t>
            </a:fld>
            <a:endParaRPr lang="en-US" dirty="0">
              <a:latin typeface="Times New Roman" pitchFamily="18" charset="0"/>
            </a:endParaRPr>
          </a:p>
        </p:txBody>
      </p:sp>
    </p:spTree>
    <p:extLst>
      <p:ext uri="{BB962C8B-B14F-4D97-AF65-F5344CB8AC3E}">
        <p14:creationId xmlns:p14="http://schemas.microsoft.com/office/powerpoint/2010/main" val="145531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33133" y="4411520"/>
            <a:ext cx="5129849" cy="4518427"/>
          </a:xfrm>
        </p:spPr>
        <p:txBody>
          <a:bodyPr>
            <a:normAutofit/>
          </a:bodyPr>
          <a:lstStyle/>
          <a:p>
            <a:pPr lvl="2">
              <a:lnSpc>
                <a:spcPct val="120000"/>
              </a:lnSpc>
              <a:spcBef>
                <a:spcPts val="0"/>
              </a:spcBef>
              <a:defRPr/>
            </a:pPr>
            <a:r>
              <a:rPr lang="en-US" sz="1700" dirty="0">
                <a:latin typeface="Arial"/>
              </a:rPr>
              <a:t>For</a:t>
            </a:r>
            <a:r>
              <a:rPr lang="en-US" sz="1700" baseline="0" dirty="0">
                <a:latin typeface="Arial"/>
              </a:rPr>
              <a:t> use in the 19 county colleges – $2,000 annually less any other grants or scholarships</a:t>
            </a:r>
          </a:p>
          <a:p>
            <a:pPr lvl="2">
              <a:lnSpc>
                <a:spcPct val="120000"/>
              </a:lnSpc>
              <a:spcBef>
                <a:spcPts val="0"/>
              </a:spcBef>
              <a:defRPr/>
            </a:pPr>
            <a:r>
              <a:rPr lang="en-US" sz="1700" baseline="0" dirty="0">
                <a:latin typeface="Arial"/>
              </a:rPr>
              <a:t>Must file a FAFSA within deadlines</a:t>
            </a:r>
          </a:p>
          <a:p>
            <a:pPr lvl="2">
              <a:lnSpc>
                <a:spcPct val="120000"/>
              </a:lnSpc>
              <a:spcBef>
                <a:spcPts val="0"/>
              </a:spcBef>
              <a:defRPr/>
            </a:pPr>
            <a:r>
              <a:rPr lang="en-US" sz="1700" dirty="0">
                <a:latin typeface="Arial"/>
              </a:rPr>
              <a:t>Enroll</a:t>
            </a:r>
            <a:r>
              <a:rPr lang="en-US" sz="1700" baseline="0" dirty="0">
                <a:latin typeface="Arial"/>
              </a:rPr>
              <a:t> at a NJ County College</a:t>
            </a:r>
          </a:p>
          <a:p>
            <a:pPr lvl="2">
              <a:lnSpc>
                <a:spcPct val="120000"/>
              </a:lnSpc>
              <a:spcBef>
                <a:spcPts val="0"/>
              </a:spcBef>
              <a:defRPr/>
            </a:pPr>
            <a:r>
              <a:rPr lang="en-US" sz="1700" dirty="0">
                <a:latin typeface="Arial"/>
              </a:rPr>
              <a:t>Demonstrate financial aid need  with an NJEI below 10,500</a:t>
            </a:r>
          </a:p>
          <a:p>
            <a:pPr lvl="2">
              <a:lnSpc>
                <a:spcPct val="120000"/>
              </a:lnSpc>
              <a:spcBef>
                <a:spcPts val="0"/>
              </a:spcBef>
              <a:defRPr/>
            </a:pPr>
            <a:r>
              <a:rPr lang="en-US" sz="1700" dirty="0">
                <a:latin typeface="Arial"/>
              </a:rPr>
              <a:t>Maintain SAP requirements</a:t>
            </a:r>
          </a:p>
        </p:txBody>
      </p:sp>
      <p:sp>
        <p:nvSpPr>
          <p:cNvPr id="46084" name="Date Placeholder 3"/>
          <p:cNvSpPr>
            <a:spLocks noGrp="1"/>
          </p:cNvSpPr>
          <p:nvPr>
            <p:ph type="dt" sz="quarter" idx="1"/>
          </p:nvPr>
        </p:nvSpPr>
        <p:spPr>
          <a:noFill/>
        </p:spPr>
        <p:txBody>
          <a:bodyPr/>
          <a:lstStyle/>
          <a:p>
            <a:pPr defTabSz="919590"/>
            <a:fld id="{B9CB08ED-F417-4573-ACB8-F73AF13C5560}" type="datetime1">
              <a:rPr lang="en-US" smtClean="0">
                <a:latin typeface="Times New Roman" pitchFamily="18" charset="0"/>
              </a:rPr>
              <a:pPr defTabSz="919590"/>
              <a:t>10/9/2016</a:t>
            </a:fld>
            <a:endParaRPr lang="en-US" dirty="0">
              <a:latin typeface="Times New Roman" pitchFamily="18" charset="0"/>
            </a:endParaRPr>
          </a:p>
        </p:txBody>
      </p:sp>
      <p:sp>
        <p:nvSpPr>
          <p:cNvPr id="46085" name="Slide Number Placeholder 4"/>
          <p:cNvSpPr>
            <a:spLocks noGrp="1"/>
          </p:cNvSpPr>
          <p:nvPr>
            <p:ph type="sldNum" sz="quarter" idx="5"/>
          </p:nvPr>
        </p:nvSpPr>
        <p:spPr>
          <a:noFill/>
        </p:spPr>
        <p:txBody>
          <a:bodyPr/>
          <a:lstStyle/>
          <a:p>
            <a:pPr defTabSz="919590"/>
            <a:fld id="{1433C4F3-6779-411B-98F6-6A85997F7705}" type="slidenum">
              <a:rPr lang="en-US" smtClean="0">
                <a:latin typeface="Times New Roman" pitchFamily="18" charset="0"/>
              </a:rPr>
              <a:pPr defTabSz="919590"/>
              <a:t>11</a:t>
            </a:fld>
            <a:endParaRPr lang="en-US" dirty="0">
              <a:latin typeface="Times New Roman" pitchFamily="18" charset="0"/>
            </a:endParaRPr>
          </a:p>
        </p:txBody>
      </p:sp>
    </p:spTree>
    <p:extLst>
      <p:ext uri="{BB962C8B-B14F-4D97-AF65-F5344CB8AC3E}">
        <p14:creationId xmlns:p14="http://schemas.microsoft.com/office/powerpoint/2010/main" val="107138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baseline="0" dirty="0"/>
          </a:p>
          <a:p>
            <a:r>
              <a:rPr lang="en-US" baseline="0" dirty="0"/>
              <a:t>Origination fees further increase from 1.072% to 1.073% for all new loans disbursed after December 1, 2014</a:t>
            </a:r>
          </a:p>
          <a:p>
            <a:endParaRPr lang="en-US" baseline="0" dirty="0"/>
          </a:p>
          <a:p>
            <a:r>
              <a:rPr lang="en-US" baseline="0" dirty="0"/>
              <a:t>Federal student loans are now Variable – Fixed </a:t>
            </a:r>
          </a:p>
          <a:p>
            <a:r>
              <a:rPr lang="en-US" baseline="0" dirty="0"/>
              <a:t>Rates are determined each year in May and will be fixed for the life of the loan – the federal government will publish new 2015/16 interest rates next May 2015.</a:t>
            </a:r>
          </a:p>
          <a:p>
            <a:endParaRPr lang="en-US" dirty="0"/>
          </a:p>
        </p:txBody>
      </p:sp>
      <p:sp>
        <p:nvSpPr>
          <p:cNvPr id="45060" name="Date Placeholder 3"/>
          <p:cNvSpPr>
            <a:spLocks noGrp="1"/>
          </p:cNvSpPr>
          <p:nvPr>
            <p:ph type="dt" sz="quarter" idx="1"/>
          </p:nvPr>
        </p:nvSpPr>
        <p:spPr>
          <a:noFill/>
        </p:spPr>
        <p:txBody>
          <a:bodyPr/>
          <a:lstStyle/>
          <a:p>
            <a:pPr defTabSz="919590"/>
            <a:fld id="{2CD7D91E-CAB5-4E87-BFF5-C8025C4E3068}" type="datetime1">
              <a:rPr lang="en-US" smtClean="0">
                <a:latin typeface="Times New Roman" pitchFamily="18" charset="0"/>
              </a:rPr>
              <a:pPr defTabSz="919590"/>
              <a:t>10/9/2016</a:t>
            </a:fld>
            <a:endParaRPr lang="en-US" dirty="0">
              <a:latin typeface="Times New Roman" pitchFamily="18" charset="0"/>
            </a:endParaRPr>
          </a:p>
        </p:txBody>
      </p:sp>
      <p:sp>
        <p:nvSpPr>
          <p:cNvPr id="45061" name="Slide Number Placeholder 4"/>
          <p:cNvSpPr>
            <a:spLocks noGrp="1"/>
          </p:cNvSpPr>
          <p:nvPr>
            <p:ph type="sldNum" sz="quarter" idx="5"/>
          </p:nvPr>
        </p:nvSpPr>
        <p:spPr>
          <a:noFill/>
        </p:spPr>
        <p:txBody>
          <a:bodyPr/>
          <a:lstStyle/>
          <a:p>
            <a:pPr defTabSz="919590"/>
            <a:fld id="{27988A72-6A85-433D-949C-43A41F080F07}" type="slidenum">
              <a:rPr lang="en-US" smtClean="0">
                <a:latin typeface="Times New Roman" pitchFamily="18" charset="0"/>
              </a:rPr>
              <a:pPr defTabSz="919590"/>
              <a:t>12</a:t>
            </a:fld>
            <a:endParaRPr lang="en-US" dirty="0">
              <a:latin typeface="Times New Roman" pitchFamily="18" charset="0"/>
            </a:endParaRPr>
          </a:p>
        </p:txBody>
      </p:sp>
    </p:spTree>
    <p:extLst>
      <p:ext uri="{BB962C8B-B14F-4D97-AF65-F5344CB8AC3E}">
        <p14:creationId xmlns:p14="http://schemas.microsoft.com/office/powerpoint/2010/main" val="214342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US" dirty="0"/>
              <a:t>Private Loans</a:t>
            </a:r>
          </a:p>
          <a:p>
            <a:r>
              <a:rPr lang="en-US" dirty="0"/>
              <a:t>Refer to FA Dictionary </a:t>
            </a:r>
          </a:p>
          <a:p>
            <a:r>
              <a:rPr lang="en-US" dirty="0"/>
              <a:t>Adjustable Rate, Libor </a:t>
            </a:r>
          </a:p>
          <a:p>
            <a:r>
              <a:rPr lang="en-US" dirty="0"/>
              <a:t>Talking Points..</a:t>
            </a:r>
          </a:p>
          <a:p>
            <a:endParaRPr lang="en-US" dirty="0"/>
          </a:p>
          <a:p>
            <a:pPr>
              <a:buFontTx/>
              <a:buChar char="•"/>
            </a:pPr>
            <a:r>
              <a:rPr lang="en-US" dirty="0"/>
              <a:t>Difference between a fixed rate loan and an adjustable rate loan. </a:t>
            </a:r>
          </a:p>
          <a:p>
            <a:pPr>
              <a:buFontTx/>
              <a:buChar char="•"/>
            </a:pPr>
            <a:r>
              <a:rPr lang="en-US" dirty="0"/>
              <a:t>Student can be the borrower</a:t>
            </a:r>
          </a:p>
          <a:p>
            <a:pPr>
              <a:buFontTx/>
              <a:buChar char="•"/>
            </a:pPr>
            <a:r>
              <a:rPr lang="en-US" dirty="0"/>
              <a:t>Can borrower for a previously completed term</a:t>
            </a:r>
          </a:p>
          <a:p>
            <a:pPr>
              <a:buFontTx/>
              <a:buChar char="•"/>
            </a:pPr>
            <a:r>
              <a:rPr lang="en-US" dirty="0"/>
              <a:t>Repayment term up to 20 years</a:t>
            </a:r>
          </a:p>
          <a:p>
            <a:pPr>
              <a:buFontTx/>
              <a:buChar char="•"/>
            </a:pPr>
            <a:r>
              <a:rPr lang="en-US" dirty="0"/>
              <a:t>Three different repayment options</a:t>
            </a:r>
          </a:p>
          <a:p>
            <a:pPr>
              <a:buFontTx/>
              <a:buChar char="•"/>
            </a:pPr>
            <a:r>
              <a:rPr lang="en-US" dirty="0"/>
              <a:t>Borrower up to the Cost of Attendance less the federal subsidized Stafford loan</a:t>
            </a:r>
          </a:p>
          <a:p>
            <a:pPr>
              <a:buFontTx/>
              <a:buChar char="•"/>
            </a:pPr>
            <a:r>
              <a:rPr lang="en-US" dirty="0"/>
              <a:t>The NJCLASS 10 year repayment option offer s a substantial interest savings over the Federal PLUS loan</a:t>
            </a:r>
          </a:p>
          <a:p>
            <a:pPr>
              <a:buFontTx/>
              <a:buChar char="•"/>
            </a:pPr>
            <a:r>
              <a:rPr lang="en-US" dirty="0"/>
              <a:t>NJCLASS is first come first</a:t>
            </a:r>
            <a:r>
              <a:rPr lang="en-US" baseline="0" dirty="0"/>
              <a:t> served</a:t>
            </a:r>
          </a:p>
          <a:p>
            <a:pPr>
              <a:buFontTx/>
              <a:buChar char="•"/>
            </a:pPr>
            <a:endParaRPr lang="en-US" baseline="0" dirty="0"/>
          </a:p>
          <a:p>
            <a:r>
              <a:rPr lang="en-US" dirty="0"/>
              <a:t>Sequestration year #1 </a:t>
            </a:r>
          </a:p>
          <a:p>
            <a:r>
              <a:rPr lang="en-US" dirty="0"/>
              <a:t>Origination fees increased</a:t>
            </a:r>
            <a:r>
              <a:rPr lang="en-US" baseline="0" dirty="0"/>
              <a:t> from 4% to 4.204% deducted from each disbursement </a:t>
            </a:r>
          </a:p>
          <a:p>
            <a:r>
              <a:rPr lang="en-US" baseline="0" dirty="0"/>
              <a:t>Sequestration year #2 </a:t>
            </a:r>
          </a:p>
          <a:p>
            <a:r>
              <a:rPr lang="en-US" baseline="0" dirty="0"/>
              <a:t>Origination fees further increase from 4.204% to 4.288% for all new loans disbursed after December 1, 2013</a:t>
            </a:r>
          </a:p>
          <a:p>
            <a:endParaRPr lang="en-US" baseline="0" dirty="0"/>
          </a:p>
          <a:p>
            <a:r>
              <a:rPr lang="en-US" baseline="0" dirty="0"/>
              <a:t>Federal parent loans are now Variable – Fixed </a:t>
            </a:r>
          </a:p>
          <a:p>
            <a:r>
              <a:rPr lang="en-US" baseline="0" dirty="0"/>
              <a:t>Rates are determined each year in May and will be fixed for the life of the loan – the federal government will publish 2014/15 interest rates next May 2014.</a:t>
            </a:r>
          </a:p>
          <a:p>
            <a:endParaRPr lang="en-US" dirty="0"/>
          </a:p>
          <a:p>
            <a:pPr>
              <a:buFontTx/>
              <a:buNone/>
            </a:pPr>
            <a:endParaRPr lang="en-US" dirty="0"/>
          </a:p>
        </p:txBody>
      </p:sp>
      <p:sp>
        <p:nvSpPr>
          <p:cNvPr id="45060" name="Date Placeholder 3"/>
          <p:cNvSpPr>
            <a:spLocks noGrp="1"/>
          </p:cNvSpPr>
          <p:nvPr>
            <p:ph type="dt" sz="quarter" idx="1"/>
          </p:nvPr>
        </p:nvSpPr>
        <p:spPr>
          <a:noFill/>
        </p:spPr>
        <p:txBody>
          <a:bodyPr/>
          <a:lstStyle/>
          <a:p>
            <a:pPr defTabSz="919590"/>
            <a:fld id="{2CD7D91E-CAB5-4E87-BFF5-C8025C4E3068}" type="datetime1">
              <a:rPr lang="en-US" smtClean="0">
                <a:latin typeface="Times New Roman" pitchFamily="18" charset="0"/>
              </a:rPr>
              <a:pPr defTabSz="919590"/>
              <a:t>10/9/2016</a:t>
            </a:fld>
            <a:endParaRPr lang="en-US" dirty="0">
              <a:latin typeface="Times New Roman" pitchFamily="18" charset="0"/>
            </a:endParaRPr>
          </a:p>
        </p:txBody>
      </p:sp>
      <p:sp>
        <p:nvSpPr>
          <p:cNvPr id="45061" name="Slide Number Placeholder 4"/>
          <p:cNvSpPr>
            <a:spLocks noGrp="1"/>
          </p:cNvSpPr>
          <p:nvPr>
            <p:ph type="sldNum" sz="quarter" idx="5"/>
          </p:nvPr>
        </p:nvSpPr>
        <p:spPr>
          <a:noFill/>
        </p:spPr>
        <p:txBody>
          <a:bodyPr/>
          <a:lstStyle/>
          <a:p>
            <a:pPr defTabSz="919590"/>
            <a:fld id="{27988A72-6A85-433D-949C-43A41F080F07}" type="slidenum">
              <a:rPr lang="en-US" smtClean="0">
                <a:latin typeface="Times New Roman" pitchFamily="18" charset="0"/>
              </a:rPr>
              <a:pPr defTabSz="919590"/>
              <a:t>13</a:t>
            </a:fld>
            <a:endParaRPr lang="en-US" dirty="0">
              <a:latin typeface="Times New Roman" pitchFamily="18" charset="0"/>
            </a:endParaRPr>
          </a:p>
        </p:txBody>
      </p:sp>
    </p:spTree>
    <p:extLst>
      <p:ext uri="{BB962C8B-B14F-4D97-AF65-F5344CB8AC3E}">
        <p14:creationId xmlns:p14="http://schemas.microsoft.com/office/powerpoint/2010/main" val="3137405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dirty="0"/>
          </a:p>
        </p:txBody>
      </p:sp>
      <p:sp>
        <p:nvSpPr>
          <p:cNvPr id="49156" name="Date Placeholder 3"/>
          <p:cNvSpPr>
            <a:spLocks noGrp="1"/>
          </p:cNvSpPr>
          <p:nvPr>
            <p:ph type="dt" sz="quarter" idx="1"/>
          </p:nvPr>
        </p:nvSpPr>
        <p:spPr>
          <a:noFill/>
        </p:spPr>
        <p:txBody>
          <a:bodyPr/>
          <a:lstStyle/>
          <a:p>
            <a:pPr defTabSz="919590"/>
            <a:fld id="{88658AE7-72D7-4016-BFCD-A180E9EDE91A}" type="datetime1">
              <a:rPr lang="en-US" smtClean="0">
                <a:latin typeface="Times New Roman" pitchFamily="18" charset="0"/>
              </a:rPr>
              <a:pPr defTabSz="919590"/>
              <a:t>10/9/2016</a:t>
            </a:fld>
            <a:endParaRPr lang="en-US" dirty="0">
              <a:latin typeface="Times New Roman" pitchFamily="18" charset="0"/>
            </a:endParaRPr>
          </a:p>
        </p:txBody>
      </p:sp>
      <p:sp>
        <p:nvSpPr>
          <p:cNvPr id="49157" name="Slide Number Placeholder 4"/>
          <p:cNvSpPr>
            <a:spLocks noGrp="1"/>
          </p:cNvSpPr>
          <p:nvPr>
            <p:ph type="sldNum" sz="quarter" idx="5"/>
          </p:nvPr>
        </p:nvSpPr>
        <p:spPr>
          <a:noFill/>
        </p:spPr>
        <p:txBody>
          <a:bodyPr/>
          <a:lstStyle/>
          <a:p>
            <a:pPr defTabSz="919590"/>
            <a:fld id="{F9DCD17E-7DF8-41DD-BF7C-8CE99163352A}" type="slidenum">
              <a:rPr lang="en-US" smtClean="0">
                <a:latin typeface="Times New Roman" pitchFamily="18" charset="0"/>
              </a:rPr>
              <a:pPr defTabSz="919590"/>
              <a:t>14</a:t>
            </a:fld>
            <a:endParaRPr lang="en-US" dirty="0">
              <a:latin typeface="Times New Roman" pitchFamily="18" charset="0"/>
            </a:endParaRPr>
          </a:p>
        </p:txBody>
      </p:sp>
    </p:spTree>
    <p:extLst>
      <p:ext uri="{BB962C8B-B14F-4D97-AF65-F5344CB8AC3E}">
        <p14:creationId xmlns:p14="http://schemas.microsoft.com/office/powerpoint/2010/main" val="322025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buFont typeface="Arial" pitchFamily="34" charset="0"/>
              <a:buChar char="•"/>
            </a:pPr>
            <a:r>
              <a:rPr lang="en-US" dirty="0"/>
              <a:t>Check out http://student.collegeboard.org/profile for a list of institutions that require CSS profile</a:t>
            </a:r>
          </a:p>
          <a:p>
            <a:pPr>
              <a:buFont typeface="Arial" pitchFamily="34" charset="0"/>
              <a:buChar char="•"/>
            </a:pPr>
            <a:endParaRPr lang="en-US" baseline="0" dirty="0"/>
          </a:p>
          <a:p>
            <a:pPr>
              <a:buFont typeface="Arial" pitchFamily="34" charset="0"/>
              <a:buChar char="•"/>
            </a:pPr>
            <a:r>
              <a:rPr lang="en-US" baseline="0" dirty="0"/>
              <a:t>CSS profile uses institutional methodology formula whereas FAFSA uses federal methodology</a:t>
            </a:r>
          </a:p>
          <a:p>
            <a:pPr>
              <a:buFont typeface="Arial" pitchFamily="34" charset="0"/>
              <a:buChar char="•"/>
            </a:pPr>
            <a:endParaRPr lang="en-US" baseline="0" dirty="0"/>
          </a:p>
          <a:p>
            <a:pPr>
              <a:buFont typeface="Arial" pitchFamily="34" charset="0"/>
              <a:buChar char="•"/>
            </a:pPr>
            <a:r>
              <a:rPr lang="en-US" dirty="0"/>
              <a:t>The CSS profile is a fee based</a:t>
            </a:r>
            <a:r>
              <a:rPr lang="en-US" baseline="0" dirty="0"/>
              <a:t> application. </a:t>
            </a:r>
            <a:r>
              <a:rPr lang="en-US" dirty="0"/>
              <a:t>The cost for filing the CSS PROFILE is $25 for the first college, and there is an $16 processing fee for each additional college. This is not the FAFSA.  The FAFSA is free.</a:t>
            </a:r>
          </a:p>
          <a:p>
            <a:pPr>
              <a:buFont typeface="Arial" pitchFamily="34" charset="0"/>
              <a:buChar char="•"/>
            </a:pPr>
            <a:endParaRPr lang="en-US" dirty="0"/>
          </a:p>
          <a:p>
            <a:pPr>
              <a:buFont typeface="Arial" pitchFamily="34" charset="0"/>
              <a:buChar char="•"/>
            </a:pPr>
            <a:r>
              <a:rPr lang="en-US" dirty="0"/>
              <a:t>Can take 45 minutes to</a:t>
            </a:r>
            <a:r>
              <a:rPr lang="en-US" baseline="0" dirty="0"/>
              <a:t> 2 hours to complete</a:t>
            </a:r>
          </a:p>
          <a:p>
            <a:pPr>
              <a:buFont typeface="Arial" pitchFamily="34" charset="0"/>
              <a:buChar char="•"/>
            </a:pPr>
            <a:endParaRPr lang="en-US" baseline="0" dirty="0"/>
          </a:p>
          <a:p>
            <a:pPr>
              <a:buFont typeface="Arial" pitchFamily="34" charset="0"/>
              <a:buChar char="•"/>
            </a:pPr>
            <a:r>
              <a:rPr lang="en-US" baseline="0" dirty="0"/>
              <a:t> Can leave some answers blank but an error will prompt if answer is required but most numeric questions at least require a zero</a:t>
            </a:r>
            <a:endParaRPr lang="en-US" dirty="0"/>
          </a:p>
          <a:p>
            <a:endParaRPr lang="en-US" dirty="0"/>
          </a:p>
          <a:p>
            <a:endParaRPr lang="en-US" dirty="0"/>
          </a:p>
          <a:p>
            <a:endParaRPr lang="en-US" dirty="0"/>
          </a:p>
          <a:p>
            <a:endParaRPr lang="en-US" dirty="0"/>
          </a:p>
        </p:txBody>
      </p:sp>
      <p:sp>
        <p:nvSpPr>
          <p:cNvPr id="62468" name="Date Placeholder 3"/>
          <p:cNvSpPr>
            <a:spLocks noGrp="1"/>
          </p:cNvSpPr>
          <p:nvPr>
            <p:ph type="dt" sz="quarter" idx="1"/>
          </p:nvPr>
        </p:nvSpPr>
        <p:spPr>
          <a:noFill/>
        </p:spPr>
        <p:txBody>
          <a:bodyPr/>
          <a:lstStyle/>
          <a:p>
            <a:pPr defTabSz="919590"/>
            <a:fld id="{4F9AB071-2D69-42DB-95B3-A0A65FAFE306}" type="datetime1">
              <a:rPr lang="en-US" smtClean="0">
                <a:latin typeface="Times New Roman" pitchFamily="18" charset="0"/>
              </a:rPr>
              <a:pPr defTabSz="919590"/>
              <a:t>10/9/2016</a:t>
            </a:fld>
            <a:endParaRPr lang="en-US" dirty="0">
              <a:latin typeface="Times New Roman" pitchFamily="18" charset="0"/>
            </a:endParaRPr>
          </a:p>
        </p:txBody>
      </p:sp>
      <p:sp>
        <p:nvSpPr>
          <p:cNvPr id="62469" name="Slide Number Placeholder 4"/>
          <p:cNvSpPr>
            <a:spLocks noGrp="1"/>
          </p:cNvSpPr>
          <p:nvPr>
            <p:ph type="sldNum" sz="quarter" idx="5"/>
          </p:nvPr>
        </p:nvSpPr>
        <p:spPr>
          <a:noFill/>
        </p:spPr>
        <p:txBody>
          <a:bodyPr/>
          <a:lstStyle/>
          <a:p>
            <a:pPr defTabSz="919590"/>
            <a:fld id="{0F73CEB3-8543-4C5D-9CD5-110CE37AB1B1}" type="slidenum">
              <a:rPr lang="en-US" smtClean="0">
                <a:latin typeface="Times New Roman" pitchFamily="18" charset="0"/>
              </a:rPr>
              <a:pPr defTabSz="919590"/>
              <a:t>16</a:t>
            </a:fld>
            <a:endParaRPr lang="en-US" dirty="0">
              <a:latin typeface="Times New Roman" pitchFamily="18" charset="0"/>
            </a:endParaRPr>
          </a:p>
        </p:txBody>
      </p:sp>
    </p:spTree>
    <p:extLst>
      <p:ext uri="{BB962C8B-B14F-4D97-AF65-F5344CB8AC3E}">
        <p14:creationId xmlns:p14="http://schemas.microsoft.com/office/powerpoint/2010/main" val="70580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Hours are Monday through Friday 9 – 6 but extended hours are 8 – 10 from January through April</a:t>
            </a:r>
          </a:p>
          <a:p>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10/9/2016</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17</a:t>
            </a:fld>
            <a:endParaRPr lang="en-US"/>
          </a:p>
        </p:txBody>
      </p:sp>
    </p:spTree>
    <p:extLst>
      <p:ext uri="{BB962C8B-B14F-4D97-AF65-F5344CB8AC3E}">
        <p14:creationId xmlns:p14="http://schemas.microsoft.com/office/powerpoint/2010/main" val="45956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Some college especially for early decision… need the CSS profile to be completed…it is a fee based</a:t>
            </a:r>
            <a:r>
              <a:rPr lang="en-US" baseline="0" dirty="0"/>
              <a:t> application. </a:t>
            </a:r>
            <a:r>
              <a:rPr lang="en-US" dirty="0"/>
              <a:t>The cost for filing the CSS PROFILE is $25 for the first college, and there is an $16 processing fee for each additional college. This is not the FAFSA.  The FAFSA is free.</a:t>
            </a:r>
          </a:p>
          <a:p>
            <a:endParaRPr lang="en-US" dirty="0"/>
          </a:p>
          <a:p>
            <a:r>
              <a:rPr lang="en-US" dirty="0"/>
              <a:t>Many schools also use the CSS PROFILE Financial Aid Form, a financial aid profile produced by the College Board. The acronym "CSS" stands for College Scholarship Service.</a:t>
            </a:r>
          </a:p>
          <a:p>
            <a:endParaRPr lang="en-US" dirty="0"/>
          </a:p>
          <a:p>
            <a:r>
              <a:rPr lang="en-US" dirty="0"/>
              <a:t>The CSS PROFILE form is used primarily by colleges for determining non-federal financial aid, such as institutional scholarships, grants, and loans. The CSS PROFILE is also a more detailed questionnaire than the FAFSA, focusing on information about the specific programs at schools you will be applying to.</a:t>
            </a:r>
          </a:p>
          <a:p>
            <a:endParaRPr lang="en-US" dirty="0"/>
          </a:p>
          <a:p>
            <a:endParaRPr lang="en-US" dirty="0"/>
          </a:p>
        </p:txBody>
      </p:sp>
      <p:sp>
        <p:nvSpPr>
          <p:cNvPr id="51204" name="Date Placeholder 3"/>
          <p:cNvSpPr>
            <a:spLocks noGrp="1"/>
          </p:cNvSpPr>
          <p:nvPr>
            <p:ph type="dt" sz="quarter" idx="1"/>
          </p:nvPr>
        </p:nvSpPr>
        <p:spPr>
          <a:noFill/>
        </p:spPr>
        <p:txBody>
          <a:bodyPr/>
          <a:lstStyle/>
          <a:p>
            <a:pPr defTabSz="919590"/>
            <a:fld id="{041C101E-74BC-4905-852B-5FF635A0FFE4}" type="datetime1">
              <a:rPr lang="en-US" smtClean="0">
                <a:latin typeface="Times New Roman" pitchFamily="18" charset="0"/>
              </a:rPr>
              <a:pPr defTabSz="919590"/>
              <a:t>10/9/2016</a:t>
            </a:fld>
            <a:endParaRPr lang="en-US" dirty="0">
              <a:latin typeface="Times New Roman" pitchFamily="18" charset="0"/>
            </a:endParaRPr>
          </a:p>
        </p:txBody>
      </p:sp>
      <p:sp>
        <p:nvSpPr>
          <p:cNvPr id="51205" name="Slide Number Placeholder 4"/>
          <p:cNvSpPr>
            <a:spLocks noGrp="1"/>
          </p:cNvSpPr>
          <p:nvPr>
            <p:ph type="sldNum" sz="quarter" idx="5"/>
          </p:nvPr>
        </p:nvSpPr>
        <p:spPr>
          <a:noFill/>
        </p:spPr>
        <p:txBody>
          <a:bodyPr/>
          <a:lstStyle/>
          <a:p>
            <a:pPr defTabSz="919590"/>
            <a:fld id="{274AD57E-3CAE-4E47-913F-49CC1925925D}" type="slidenum">
              <a:rPr lang="en-US" smtClean="0">
                <a:latin typeface="Times New Roman" pitchFamily="18" charset="0"/>
              </a:rPr>
              <a:pPr defTabSz="919590"/>
              <a:t>18</a:t>
            </a:fld>
            <a:endParaRPr lang="en-US" dirty="0">
              <a:latin typeface="Times New Roman" pitchFamily="18" charset="0"/>
            </a:endParaRPr>
          </a:p>
        </p:txBody>
      </p:sp>
    </p:spTree>
    <p:extLst>
      <p:ext uri="{BB962C8B-B14F-4D97-AF65-F5344CB8AC3E}">
        <p14:creationId xmlns:p14="http://schemas.microsoft.com/office/powerpoint/2010/main" val="53049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Some college especially for early decision… need the CSS profile to be completed…it is a fee based</a:t>
            </a:r>
            <a:r>
              <a:rPr lang="en-US" baseline="0" dirty="0"/>
              <a:t> application. </a:t>
            </a:r>
            <a:r>
              <a:rPr lang="en-US" dirty="0"/>
              <a:t>The cost for filing the CSS PROFILE is $25 for the first college, and there is an $16 processing fee for each additional college. This is not the FAFSA.  The FAFSA is free.</a:t>
            </a:r>
          </a:p>
          <a:p>
            <a:endParaRPr lang="en-US" dirty="0"/>
          </a:p>
          <a:p>
            <a:r>
              <a:rPr lang="en-US" dirty="0"/>
              <a:t>Many schools also use the CSS PROFILE Financial Aid Form, a financial aid profile produced by the College Board. The acronym "CSS" stands for College Scholarship Service.</a:t>
            </a:r>
          </a:p>
          <a:p>
            <a:endParaRPr lang="en-US" dirty="0"/>
          </a:p>
          <a:p>
            <a:r>
              <a:rPr lang="en-US" dirty="0"/>
              <a:t>The CSS PROFILE form is used primarily by colleges for determining non-federal financial aid, such as institutional scholarships, grants, and loans. The CSS PROFILE is also a more detailed questionnaire than the FAFSA, focusing on information about the specific programs at schools you will be applying to.</a:t>
            </a:r>
          </a:p>
          <a:p>
            <a:endParaRPr lang="en-US" dirty="0"/>
          </a:p>
          <a:p>
            <a:endParaRPr lang="en-US" dirty="0"/>
          </a:p>
        </p:txBody>
      </p:sp>
      <p:sp>
        <p:nvSpPr>
          <p:cNvPr id="51204" name="Date Placeholder 3"/>
          <p:cNvSpPr>
            <a:spLocks noGrp="1"/>
          </p:cNvSpPr>
          <p:nvPr>
            <p:ph type="dt" sz="quarter" idx="1"/>
          </p:nvPr>
        </p:nvSpPr>
        <p:spPr>
          <a:noFill/>
        </p:spPr>
        <p:txBody>
          <a:bodyPr/>
          <a:lstStyle/>
          <a:p>
            <a:pPr defTabSz="919590"/>
            <a:fld id="{041C101E-74BC-4905-852B-5FF635A0FFE4}" type="datetime1">
              <a:rPr lang="en-US" smtClean="0">
                <a:latin typeface="Times New Roman" pitchFamily="18" charset="0"/>
              </a:rPr>
              <a:pPr defTabSz="919590"/>
              <a:t>10/9/2016</a:t>
            </a:fld>
            <a:endParaRPr lang="en-US" dirty="0">
              <a:latin typeface="Times New Roman" pitchFamily="18" charset="0"/>
            </a:endParaRPr>
          </a:p>
        </p:txBody>
      </p:sp>
      <p:sp>
        <p:nvSpPr>
          <p:cNvPr id="51205" name="Slide Number Placeholder 4"/>
          <p:cNvSpPr>
            <a:spLocks noGrp="1"/>
          </p:cNvSpPr>
          <p:nvPr>
            <p:ph type="sldNum" sz="quarter" idx="5"/>
          </p:nvPr>
        </p:nvSpPr>
        <p:spPr>
          <a:noFill/>
        </p:spPr>
        <p:txBody>
          <a:bodyPr/>
          <a:lstStyle/>
          <a:p>
            <a:pPr defTabSz="919590"/>
            <a:fld id="{274AD57E-3CAE-4E47-913F-49CC1925925D}" type="slidenum">
              <a:rPr lang="en-US" smtClean="0">
                <a:latin typeface="Times New Roman" pitchFamily="18" charset="0"/>
              </a:rPr>
              <a:pPr defTabSz="919590"/>
              <a:t>19</a:t>
            </a:fld>
            <a:endParaRPr lang="en-US" dirty="0">
              <a:latin typeface="Times New Roman" pitchFamily="18" charset="0"/>
            </a:endParaRPr>
          </a:p>
        </p:txBody>
      </p:sp>
    </p:spTree>
    <p:extLst>
      <p:ext uri="{BB962C8B-B14F-4D97-AF65-F5344CB8AC3E}">
        <p14:creationId xmlns:p14="http://schemas.microsoft.com/office/powerpoint/2010/main" val="3922542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a:p>
        </p:txBody>
      </p:sp>
      <p:sp>
        <p:nvSpPr>
          <p:cNvPr id="63492" name="Date Placeholder 3"/>
          <p:cNvSpPr>
            <a:spLocks noGrp="1"/>
          </p:cNvSpPr>
          <p:nvPr>
            <p:ph type="dt" sz="quarter" idx="1"/>
          </p:nvPr>
        </p:nvSpPr>
        <p:spPr>
          <a:noFill/>
        </p:spPr>
        <p:txBody>
          <a:bodyPr/>
          <a:lstStyle/>
          <a:p>
            <a:pPr defTabSz="919590"/>
            <a:fld id="{E8E4B826-722E-40D9-A93E-EEF5553B484A}" type="datetime1">
              <a:rPr lang="en-US" smtClean="0">
                <a:latin typeface="Times New Roman" pitchFamily="18" charset="0"/>
              </a:rPr>
              <a:pPr defTabSz="919590"/>
              <a:t>10/9/2016</a:t>
            </a:fld>
            <a:endParaRPr lang="en-US" dirty="0">
              <a:latin typeface="Times New Roman" pitchFamily="18" charset="0"/>
            </a:endParaRPr>
          </a:p>
        </p:txBody>
      </p:sp>
      <p:sp>
        <p:nvSpPr>
          <p:cNvPr id="63493" name="Slide Number Placeholder 4"/>
          <p:cNvSpPr>
            <a:spLocks noGrp="1"/>
          </p:cNvSpPr>
          <p:nvPr>
            <p:ph type="sldNum" sz="quarter" idx="5"/>
          </p:nvPr>
        </p:nvSpPr>
        <p:spPr>
          <a:noFill/>
        </p:spPr>
        <p:txBody>
          <a:bodyPr/>
          <a:lstStyle/>
          <a:p>
            <a:pPr defTabSz="919590"/>
            <a:fld id="{F2062A70-981D-4EC2-9D38-FA37CBD044D3}" type="slidenum">
              <a:rPr lang="en-US" smtClean="0">
                <a:latin typeface="Times New Roman" pitchFamily="18" charset="0"/>
              </a:rPr>
              <a:pPr defTabSz="919590"/>
              <a:t>20</a:t>
            </a:fld>
            <a:endParaRPr lang="en-US" dirty="0">
              <a:latin typeface="Times New Roman" pitchFamily="18" charset="0"/>
            </a:endParaRPr>
          </a:p>
        </p:txBody>
      </p:sp>
    </p:spTree>
    <p:extLst>
      <p:ext uri="{BB962C8B-B14F-4D97-AF65-F5344CB8AC3E}">
        <p14:creationId xmlns:p14="http://schemas.microsoft.com/office/powerpoint/2010/main" val="1661725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p:spPr>
        <p:txBody>
          <a:bodyPr/>
          <a:lstStyle/>
          <a:p>
            <a:pPr defTabSz="919590"/>
            <a:fld id="{7F3253D6-059D-448D-A4E6-E15DA66305F4}" type="datetime1">
              <a:rPr lang="en-US" smtClean="0">
                <a:latin typeface="Times New Roman" pitchFamily="18" charset="0"/>
              </a:rPr>
              <a:pPr defTabSz="919590"/>
              <a:t>10/9/2016</a:t>
            </a:fld>
            <a:endParaRPr lang="en-US" dirty="0">
              <a:latin typeface="Times New Roman" pitchFamily="18" charset="0"/>
            </a:endParaRPr>
          </a:p>
        </p:txBody>
      </p:sp>
      <p:sp>
        <p:nvSpPr>
          <p:cNvPr id="54275" name="Rectangle 13"/>
          <p:cNvSpPr>
            <a:spLocks noGrp="1" noChangeArrowheads="1"/>
          </p:cNvSpPr>
          <p:nvPr>
            <p:ph type="sldNum" sz="quarter" idx="5"/>
          </p:nvPr>
        </p:nvSpPr>
        <p:spPr>
          <a:noFill/>
        </p:spPr>
        <p:txBody>
          <a:bodyPr/>
          <a:lstStyle/>
          <a:p>
            <a:pPr defTabSz="919590"/>
            <a:fld id="{08410C8D-7CBB-4274-B121-6E79782653C7}" type="slidenum">
              <a:rPr lang="en-US" smtClean="0">
                <a:latin typeface="Times New Roman" pitchFamily="18" charset="0"/>
              </a:rPr>
              <a:pPr defTabSz="919590"/>
              <a:t>21</a:t>
            </a:fld>
            <a:endParaRPr lang="en-US" dirty="0">
              <a:latin typeface="Times New Roman" pitchFamily="18" charset="0"/>
            </a:endParaRPr>
          </a:p>
        </p:txBody>
      </p:sp>
      <p:sp>
        <p:nvSpPr>
          <p:cNvPr id="54276" name="Rectangle 2050"/>
          <p:cNvSpPr>
            <a:spLocks noChangeArrowheads="1"/>
          </p:cNvSpPr>
          <p:nvPr/>
        </p:nvSpPr>
        <p:spPr bwMode="auto">
          <a:xfrm>
            <a:off x="3965416" y="0"/>
            <a:ext cx="3030698" cy="463792"/>
          </a:xfrm>
          <a:prstGeom prst="rect">
            <a:avLst/>
          </a:prstGeom>
          <a:noFill/>
          <a:ln w="12700">
            <a:noFill/>
            <a:miter lim="800000"/>
            <a:headEnd/>
            <a:tailEnd/>
          </a:ln>
        </p:spPr>
        <p:txBody>
          <a:bodyPr wrap="none" lIns="90008" tIns="45004" rIns="90008" bIns="45004" anchor="ctr"/>
          <a:lstStyle/>
          <a:p>
            <a:endParaRPr lang="en-US"/>
          </a:p>
        </p:txBody>
      </p:sp>
      <p:sp>
        <p:nvSpPr>
          <p:cNvPr id="54277" name="Rectangle 2051"/>
          <p:cNvSpPr>
            <a:spLocks noChangeArrowheads="1"/>
          </p:cNvSpPr>
          <p:nvPr/>
        </p:nvSpPr>
        <p:spPr bwMode="auto">
          <a:xfrm>
            <a:off x="3965416" y="8818322"/>
            <a:ext cx="3030698" cy="463791"/>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8</a:t>
            </a:r>
          </a:p>
        </p:txBody>
      </p:sp>
      <p:sp>
        <p:nvSpPr>
          <p:cNvPr id="54278" name="Rectangle 2052"/>
          <p:cNvSpPr>
            <a:spLocks noChangeArrowheads="1"/>
          </p:cNvSpPr>
          <p:nvPr/>
        </p:nvSpPr>
        <p:spPr bwMode="auto">
          <a:xfrm>
            <a:off x="0" y="8818322"/>
            <a:ext cx="3030699" cy="463791"/>
          </a:xfrm>
          <a:prstGeom prst="rect">
            <a:avLst/>
          </a:prstGeom>
          <a:noFill/>
          <a:ln w="12700">
            <a:noFill/>
            <a:miter lim="800000"/>
            <a:headEnd/>
            <a:tailEnd/>
          </a:ln>
        </p:spPr>
        <p:txBody>
          <a:bodyPr wrap="none" lIns="90008" tIns="45004" rIns="90008" bIns="45004" anchor="ctr"/>
          <a:lstStyle/>
          <a:p>
            <a:endParaRPr lang="en-US"/>
          </a:p>
        </p:txBody>
      </p:sp>
      <p:sp>
        <p:nvSpPr>
          <p:cNvPr id="54279" name="Rectangle 2053"/>
          <p:cNvSpPr>
            <a:spLocks noChangeArrowheads="1"/>
          </p:cNvSpPr>
          <p:nvPr/>
        </p:nvSpPr>
        <p:spPr bwMode="auto">
          <a:xfrm>
            <a:off x="0" y="0"/>
            <a:ext cx="3030699" cy="463792"/>
          </a:xfrm>
          <a:prstGeom prst="rect">
            <a:avLst/>
          </a:prstGeom>
          <a:noFill/>
          <a:ln w="12700">
            <a:noFill/>
            <a:miter lim="800000"/>
            <a:headEnd/>
            <a:tailEnd/>
          </a:ln>
        </p:spPr>
        <p:txBody>
          <a:bodyPr wrap="none" lIns="90008" tIns="45004" rIns="90008" bIns="45004" anchor="ctr"/>
          <a:lstStyle/>
          <a:p>
            <a:endParaRPr lang="en-US"/>
          </a:p>
        </p:txBody>
      </p:sp>
      <p:sp>
        <p:nvSpPr>
          <p:cNvPr id="54280" name="Rectangle 2054"/>
          <p:cNvSpPr>
            <a:spLocks noGrp="1" noRot="1" noChangeAspect="1" noChangeArrowheads="1" noTextEdit="1"/>
          </p:cNvSpPr>
          <p:nvPr>
            <p:ph type="sldImg"/>
          </p:nvPr>
        </p:nvSpPr>
        <p:spPr>
          <a:xfrm>
            <a:off x="1187450" y="703263"/>
            <a:ext cx="4622800" cy="3467100"/>
          </a:xfrm>
          <a:solidFill>
            <a:srgbClr val="FFFFFF"/>
          </a:solidFill>
          <a:ln w="12700" cap="flat"/>
        </p:spPr>
      </p:sp>
      <p:sp>
        <p:nvSpPr>
          <p:cNvPr id="54281" name="Rectangle 2055"/>
          <p:cNvSpPr>
            <a:spLocks noGrp="1" noChangeArrowheads="1"/>
          </p:cNvSpPr>
          <p:nvPr>
            <p:ph type="body" idx="1"/>
          </p:nvPr>
        </p:nvSpPr>
        <p:spPr>
          <a:xfrm>
            <a:off x="933133" y="4409948"/>
            <a:ext cx="5129849" cy="4175693"/>
          </a:xfrm>
          <a:noFill/>
          <a:ln/>
        </p:spPr>
        <p:txBody>
          <a:bodyPr lIns="91765" tIns="45077" rIns="91765" bIns="45077"/>
          <a:lstStyle/>
          <a:p>
            <a:r>
              <a:rPr lang="en-US" dirty="0"/>
              <a:t>You should use the IRS</a:t>
            </a:r>
            <a:r>
              <a:rPr lang="en-US" baseline="0" dirty="0"/>
              <a:t> DRT at the time of filing the initial FAFSA.  Using this tool will automatically verify your information for </a:t>
            </a:r>
            <a:r>
              <a:rPr lang="en-US" baseline="0" dirty="0" err="1"/>
              <a:t>feder</a:t>
            </a:r>
            <a:endParaRPr lang="en-US" dirty="0"/>
          </a:p>
        </p:txBody>
      </p:sp>
    </p:spTree>
    <p:extLst>
      <p:ext uri="{BB962C8B-B14F-4D97-AF65-F5344CB8AC3E}">
        <p14:creationId xmlns:p14="http://schemas.microsoft.com/office/powerpoint/2010/main" val="340264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a:t>HESAA Information Detailed:</a:t>
            </a:r>
          </a:p>
          <a:p>
            <a:r>
              <a:rPr lang="en-US" dirty="0"/>
              <a:t>Financial aid session </a:t>
            </a:r>
          </a:p>
          <a:p>
            <a:r>
              <a:rPr lang="en-US" dirty="0"/>
              <a:t>FAFSA Days</a:t>
            </a:r>
          </a:p>
          <a:p>
            <a:r>
              <a:rPr lang="en-US" dirty="0"/>
              <a:t>Booklets:</a:t>
            </a:r>
            <a:r>
              <a:rPr lang="en-US" baseline="0" dirty="0"/>
              <a:t> State and Federal Aid, Financial Aid Dictionary, Student Loan Guide, and Reach Higher the College Planning Booklet.</a:t>
            </a:r>
          </a:p>
          <a:p>
            <a:r>
              <a:rPr lang="en-US" baseline="0" dirty="0"/>
              <a:t>Handouts:  Eight Steps to Apply, Financial Planning Chart, and program brochures are available for free.</a:t>
            </a:r>
          </a:p>
          <a:p>
            <a:endParaRPr lang="en-US" baseline="0" dirty="0"/>
          </a:p>
          <a:p>
            <a:r>
              <a:rPr lang="en-US" baseline="0" dirty="0"/>
              <a:t>REAL $ 101 Financial Literacy on-site Sessions</a:t>
            </a:r>
          </a:p>
          <a:p>
            <a:endParaRPr lang="en-US" baseline="0" dirty="0"/>
          </a:p>
          <a:p>
            <a:endParaRPr lang="en-US" dirty="0"/>
          </a:p>
        </p:txBody>
      </p:sp>
      <p:sp>
        <p:nvSpPr>
          <p:cNvPr id="38916" name="Date Placeholder 3"/>
          <p:cNvSpPr>
            <a:spLocks noGrp="1"/>
          </p:cNvSpPr>
          <p:nvPr>
            <p:ph type="dt" sz="quarter" idx="1"/>
          </p:nvPr>
        </p:nvSpPr>
        <p:spPr>
          <a:noFill/>
        </p:spPr>
        <p:txBody>
          <a:bodyPr/>
          <a:lstStyle/>
          <a:p>
            <a:pPr defTabSz="919590"/>
            <a:fld id="{7EC66B4F-1A14-482B-B452-51A9A5A24E28}" type="datetime1">
              <a:rPr lang="en-US" smtClean="0">
                <a:latin typeface="Times New Roman" pitchFamily="18" charset="0"/>
              </a:rPr>
              <a:pPr defTabSz="919590"/>
              <a:t>10/9/2016</a:t>
            </a:fld>
            <a:endParaRPr lang="en-US" dirty="0">
              <a:latin typeface="Times New Roman" pitchFamily="18" charset="0"/>
            </a:endParaRPr>
          </a:p>
        </p:txBody>
      </p:sp>
      <p:sp>
        <p:nvSpPr>
          <p:cNvPr id="38917" name="Slide Number Placeholder 4"/>
          <p:cNvSpPr>
            <a:spLocks noGrp="1"/>
          </p:cNvSpPr>
          <p:nvPr>
            <p:ph type="sldNum" sz="quarter" idx="5"/>
          </p:nvPr>
        </p:nvSpPr>
        <p:spPr>
          <a:noFill/>
        </p:spPr>
        <p:txBody>
          <a:bodyPr/>
          <a:lstStyle/>
          <a:p>
            <a:pPr defTabSz="919590"/>
            <a:fld id="{D310C235-3ECD-4B2E-8EED-B6A598CF510E}" type="slidenum">
              <a:rPr lang="en-US" smtClean="0">
                <a:latin typeface="Times New Roman" pitchFamily="18" charset="0"/>
              </a:rPr>
              <a:pPr defTabSz="919590"/>
              <a:t>3</a:t>
            </a:fld>
            <a:endParaRPr lang="en-US" dirty="0">
              <a:latin typeface="Times New Roman" pitchFamily="18" charset="0"/>
            </a:endParaRPr>
          </a:p>
        </p:txBody>
      </p:sp>
    </p:spTree>
    <p:extLst>
      <p:ext uri="{BB962C8B-B14F-4D97-AF65-F5344CB8AC3E}">
        <p14:creationId xmlns:p14="http://schemas.microsoft.com/office/powerpoint/2010/main" val="1455321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a:t>The FSA</a:t>
            </a:r>
            <a:r>
              <a:rPr lang="en-US" baseline="0" dirty="0"/>
              <a:t> id is a higher security login which will connect the student and parent to the FAFSA.  The FSA id will also connect the student to the federal student aid website, and the National student loan data base.</a:t>
            </a:r>
            <a:endParaRPr lang="en-US" dirty="0"/>
          </a:p>
        </p:txBody>
      </p:sp>
      <p:sp>
        <p:nvSpPr>
          <p:cNvPr id="56324" name="Date Placeholder 3"/>
          <p:cNvSpPr>
            <a:spLocks noGrp="1"/>
          </p:cNvSpPr>
          <p:nvPr>
            <p:ph type="dt" sz="quarter" idx="1"/>
          </p:nvPr>
        </p:nvSpPr>
        <p:spPr>
          <a:noFill/>
        </p:spPr>
        <p:txBody>
          <a:bodyPr/>
          <a:lstStyle/>
          <a:p>
            <a:pPr defTabSz="919590"/>
            <a:fld id="{81424C15-70CC-4032-BE4A-30714C93D43F}" type="datetime1">
              <a:rPr lang="en-US" smtClean="0">
                <a:latin typeface="Times New Roman" pitchFamily="18" charset="0"/>
              </a:rPr>
              <a:pPr defTabSz="919590"/>
              <a:t>10/9/2016</a:t>
            </a:fld>
            <a:endParaRPr lang="en-US" dirty="0">
              <a:latin typeface="Times New Roman" pitchFamily="18" charset="0"/>
            </a:endParaRPr>
          </a:p>
        </p:txBody>
      </p:sp>
      <p:sp>
        <p:nvSpPr>
          <p:cNvPr id="56325" name="Slide Number Placeholder 4"/>
          <p:cNvSpPr>
            <a:spLocks noGrp="1"/>
          </p:cNvSpPr>
          <p:nvPr>
            <p:ph type="sldNum" sz="quarter" idx="5"/>
          </p:nvPr>
        </p:nvSpPr>
        <p:spPr>
          <a:noFill/>
        </p:spPr>
        <p:txBody>
          <a:bodyPr/>
          <a:lstStyle/>
          <a:p>
            <a:pPr defTabSz="919590"/>
            <a:fld id="{F082EB28-2DE4-486F-A17A-835377AB35B9}" type="slidenum">
              <a:rPr lang="en-US" smtClean="0">
                <a:latin typeface="Times New Roman" pitchFamily="18" charset="0"/>
              </a:rPr>
              <a:pPr defTabSz="919590"/>
              <a:t>22</a:t>
            </a:fld>
            <a:endParaRPr lang="en-US" dirty="0">
              <a:latin typeface="Times New Roman" pitchFamily="18" charset="0"/>
            </a:endParaRPr>
          </a:p>
        </p:txBody>
      </p:sp>
    </p:spTree>
    <p:extLst>
      <p:ext uri="{BB962C8B-B14F-4D97-AF65-F5344CB8AC3E}">
        <p14:creationId xmlns:p14="http://schemas.microsoft.com/office/powerpoint/2010/main" val="113417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baseline="0" dirty="0"/>
          </a:p>
          <a:p>
            <a:r>
              <a:rPr kumimoji="1" lang="en-US" sz="1200" kern="1200" baseline="0" dirty="0">
                <a:solidFill>
                  <a:schemeClr val="tx1"/>
                </a:solidFill>
                <a:latin typeface="Arial" charset="0"/>
                <a:ea typeface="+mn-ea"/>
                <a:cs typeface="+mn-cs"/>
              </a:rPr>
              <a:t>If you are an eligible noncitizen, write in your eight- or nine-digit Alien Registration Number. Generally, you are an eligible noncitizen if you are (1) a permanent U.S. resident with a Permanent Resident Card (I-551); (2) a conditional permanent resident with a Conditional Green Card (I-551C); (3) the holder of an Arrival-Departure Record (I-94) from the Department of Homeland Security showing any one of the following designations: “Refugee,” “Asylum Granted,” “Parolee” (I-94 confirms that you were paroled for a minimum of one year and status has not expired), T-Visa holder (T-1, T-2, T-3, etc.) or “Cuban-Haitian Entrant;” or (4) the holder of a valid certification or eligibility letter from the Department of Health and Human Services showing a designation of “Victim of human trafficking.”</a:t>
            </a:r>
          </a:p>
          <a:p>
            <a:r>
              <a:rPr kumimoji="1" lang="en-US" sz="1200" kern="1200" baseline="0" dirty="0">
                <a:solidFill>
                  <a:schemeClr val="tx1"/>
                </a:solidFill>
                <a:latin typeface="Arial" charset="0"/>
                <a:ea typeface="+mn-ea"/>
                <a:cs typeface="+mn-cs"/>
              </a:rPr>
              <a:t>If you are in the U.S. on an F1 or F2 student visa, a J1 or J2 exchange visitor visa, or a G series visa (pertaining to international organizations), select “No, I am not a citizen or eligible noncitizen.” You will not be eligible for federal student aid. If you have a Social Security Number but are not a citizen or an eligible noncitizen, you should still complete the FAFSA because you may be eligible for state or college aid.</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Selective Service System and the registration requirement for your men, preserves America’s ability to provide manpower in an</a:t>
            </a:r>
            <a:r>
              <a:rPr lang="en-US" baseline="0" dirty="0"/>
              <a:t> emergency to the US armed forces Almost all men ages 18 to 25 must register.  For more information please visit 222.sss.gov</a:t>
            </a:r>
          </a:p>
          <a:p>
            <a:endParaRPr lang="en-US" dirty="0"/>
          </a:p>
        </p:txBody>
      </p:sp>
      <p:sp>
        <p:nvSpPr>
          <p:cNvPr id="52228" name="Date Placeholder 3"/>
          <p:cNvSpPr>
            <a:spLocks noGrp="1"/>
          </p:cNvSpPr>
          <p:nvPr>
            <p:ph type="dt" sz="quarter" idx="1"/>
          </p:nvPr>
        </p:nvSpPr>
        <p:spPr>
          <a:noFill/>
        </p:spPr>
        <p:txBody>
          <a:bodyPr/>
          <a:lstStyle/>
          <a:p>
            <a:pPr defTabSz="919590"/>
            <a:fld id="{504F80C5-226F-4FC0-B14C-60E1DAA8C44A}" type="datetime1">
              <a:rPr lang="en-US" smtClean="0">
                <a:latin typeface="Times New Roman" pitchFamily="18" charset="0"/>
              </a:rPr>
              <a:pPr defTabSz="919590"/>
              <a:t>10/9/2016</a:t>
            </a:fld>
            <a:endParaRPr lang="en-US" dirty="0">
              <a:latin typeface="Times New Roman" pitchFamily="18" charset="0"/>
            </a:endParaRPr>
          </a:p>
        </p:txBody>
      </p:sp>
      <p:sp>
        <p:nvSpPr>
          <p:cNvPr id="52229" name="Slide Number Placeholder 4"/>
          <p:cNvSpPr>
            <a:spLocks noGrp="1"/>
          </p:cNvSpPr>
          <p:nvPr>
            <p:ph type="sldNum" sz="quarter" idx="5"/>
          </p:nvPr>
        </p:nvSpPr>
        <p:spPr>
          <a:noFill/>
        </p:spPr>
        <p:txBody>
          <a:bodyPr/>
          <a:lstStyle/>
          <a:p>
            <a:pPr defTabSz="919590"/>
            <a:fld id="{9A836CD7-646A-4333-A90E-2A9D086823F4}" type="slidenum">
              <a:rPr lang="en-US" smtClean="0">
                <a:latin typeface="Times New Roman" pitchFamily="18" charset="0"/>
              </a:rPr>
              <a:pPr defTabSz="919590"/>
              <a:t>23</a:t>
            </a:fld>
            <a:endParaRPr lang="en-US" dirty="0">
              <a:latin typeface="Times New Roman" pitchFamily="18" charset="0"/>
            </a:endParaRPr>
          </a:p>
        </p:txBody>
      </p:sp>
    </p:spTree>
    <p:extLst>
      <p:ext uri="{BB962C8B-B14F-4D97-AF65-F5344CB8AC3E}">
        <p14:creationId xmlns:p14="http://schemas.microsoft.com/office/powerpoint/2010/main" val="569987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10/9/2016</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24</a:t>
            </a:fld>
            <a:endParaRPr lang="en-US" dirty="0">
              <a:latin typeface="Times New Roman" pitchFamily="18" charset="0"/>
            </a:endParaRPr>
          </a:p>
        </p:txBody>
      </p:sp>
      <p:sp>
        <p:nvSpPr>
          <p:cNvPr id="59396" name="Rectangle 2"/>
          <p:cNvSpPr>
            <a:spLocks noChangeArrowheads="1"/>
          </p:cNvSpPr>
          <p:nvPr/>
        </p:nvSpPr>
        <p:spPr bwMode="auto">
          <a:xfrm>
            <a:off x="3965416" y="0"/>
            <a:ext cx="3030698" cy="463792"/>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965416" y="8818322"/>
            <a:ext cx="3030698" cy="463791"/>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0" y="8818322"/>
            <a:ext cx="3030699" cy="463791"/>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0" y="0"/>
            <a:ext cx="3030699" cy="463792"/>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87450" y="703263"/>
            <a:ext cx="4622800" cy="3467100"/>
          </a:xfrm>
          <a:solidFill>
            <a:srgbClr val="FFFFFF"/>
          </a:solidFill>
          <a:ln w="12700" cap="flat"/>
        </p:spPr>
      </p:sp>
      <p:sp>
        <p:nvSpPr>
          <p:cNvPr id="59401" name="Rectangle 7"/>
          <p:cNvSpPr>
            <a:spLocks noGrp="1" noChangeArrowheads="1"/>
          </p:cNvSpPr>
          <p:nvPr>
            <p:ph type="body" idx="1"/>
          </p:nvPr>
        </p:nvSpPr>
        <p:spPr>
          <a:xfrm>
            <a:off x="933133" y="4409948"/>
            <a:ext cx="5129849" cy="4175693"/>
          </a:xfrm>
          <a:noFill/>
          <a:ln/>
        </p:spPr>
        <p:txBody>
          <a:bodyPr lIns="91765" tIns="45077" rIns="91765" bIns="45077"/>
          <a:lstStyle/>
          <a:p>
            <a:r>
              <a:rPr kumimoji="1" lang="en-US" sz="1200" kern="1200" baseline="0" dirty="0">
                <a:solidFill>
                  <a:schemeClr val="tx1"/>
                </a:solidFill>
                <a:latin typeface="Arial" charset="0"/>
                <a:ea typeface="+mn-ea"/>
                <a:cs typeface="+mn-cs"/>
              </a:rPr>
              <a:t>WHO IS THE PARENT</a:t>
            </a:r>
          </a:p>
          <a:p>
            <a:r>
              <a:rPr kumimoji="1" lang="en-US" sz="1200" kern="1200" baseline="0" dirty="0">
                <a:solidFill>
                  <a:schemeClr val="tx1"/>
                </a:solidFill>
                <a:latin typeface="Arial" charset="0"/>
                <a:ea typeface="+mn-ea"/>
                <a:cs typeface="+mn-cs"/>
              </a:rPr>
              <a:t>If your parent was never married and does not live with your other legal parent, or if your parent is widowed or not remarried, answer the questions about that parent.</a:t>
            </a:r>
          </a:p>
          <a:p>
            <a:r>
              <a:rPr kumimoji="1" lang="en-US" sz="1200" kern="1200" baseline="0" dirty="0">
                <a:solidFill>
                  <a:schemeClr val="tx1"/>
                </a:solidFill>
                <a:latin typeface="Arial" charset="0"/>
                <a:ea typeface="+mn-ea"/>
                <a:cs typeface="+mn-cs"/>
              </a:rPr>
              <a:t>• If your legal parents (biological and/or adoptive) are not married to each other and </a:t>
            </a:r>
            <a:r>
              <a:rPr kumimoji="1" lang="en-US" sz="1200" b="1" kern="1200" baseline="0" dirty="0">
                <a:solidFill>
                  <a:schemeClr val="tx1"/>
                </a:solidFill>
                <a:latin typeface="Arial" charset="0"/>
                <a:ea typeface="+mn-ea"/>
                <a:cs typeface="+mn-cs"/>
              </a:rPr>
              <a:t>live together, select “Unmarried and both parents living together” and provide information about both of them regardless of their gender. Do not include any person who is not married to your parent and who is not a legal or biological parent. Contact 1-800-433-3243 for assistance in completing questions 80-94. </a:t>
            </a:r>
          </a:p>
          <a:p>
            <a:r>
              <a:rPr kumimoji="1" lang="en-US" sz="1200" kern="1200" baseline="0" dirty="0">
                <a:solidFill>
                  <a:schemeClr val="tx1"/>
                </a:solidFill>
                <a:latin typeface="Arial" charset="0"/>
                <a:ea typeface="+mn-ea"/>
                <a:cs typeface="+mn-cs"/>
              </a:rPr>
              <a:t>• If your parents are married, select “Married or remarried.” Consistent with the Supreme Court decision holding Section 3 of the Defense of Marriage Act (DOMA) unconstitutional, same-sex couples must report their marital status as married if they were legally married in a state or other jurisdiction (foreign country) that permits same-sex marriage, without regard to where the couple resides. If your legal parents are divorced but living together, select “Unmarried and both parents living together.” If your legal parents are separated but living together, select “Married or remarried,” not “Divorced or separated.”</a:t>
            </a:r>
          </a:p>
          <a:p>
            <a:r>
              <a:rPr kumimoji="1" lang="en-US" sz="1200" kern="1200" baseline="0" dirty="0">
                <a:solidFill>
                  <a:schemeClr val="tx1"/>
                </a:solidFill>
                <a:latin typeface="Arial" charset="0"/>
                <a:ea typeface="+mn-ea"/>
                <a:cs typeface="+mn-cs"/>
              </a:rPr>
              <a:t>• If your parents are divorced or separated, answer the questions about the parent you lived with more during the past 12 months. (If you did not live with one parent more than the other, give answers about the parent who provided more financial support during the past 12 months or during the most recent year that you actually received support from a parent.) If this parent is remarried as of today, answer the questions about that parent and your stepparent.</a:t>
            </a:r>
          </a:p>
          <a:p>
            <a:r>
              <a:rPr kumimoji="1" lang="en-US" sz="1200" kern="1200" baseline="0" dirty="0">
                <a:solidFill>
                  <a:schemeClr val="tx1"/>
                </a:solidFill>
                <a:latin typeface="Arial" charset="0"/>
                <a:ea typeface="+mn-ea"/>
                <a:cs typeface="+mn-cs"/>
              </a:rPr>
              <a:t>• If your widowed parent is remarried as of today, answer the questions about that parent and your stepparent.</a:t>
            </a:r>
          </a:p>
          <a:p>
            <a:endParaRPr kumimoji="1" lang="en-US" sz="1200" kern="1200" baseline="0" dirty="0">
              <a:solidFill>
                <a:schemeClr val="tx1"/>
              </a:solidFill>
              <a:latin typeface="Arial" charset="0"/>
              <a:ea typeface="+mn-ea"/>
              <a:cs typeface="+mn-cs"/>
            </a:endParaRPr>
          </a:p>
          <a:p>
            <a:endParaRPr kumimoji="1" lang="en-US" sz="1200" kern="1200" baseline="0" dirty="0">
              <a:solidFill>
                <a:schemeClr val="tx1"/>
              </a:solidFill>
              <a:latin typeface="Arial" charset="0"/>
              <a:ea typeface="+mn-ea"/>
              <a:cs typeface="+mn-cs"/>
            </a:endParaRPr>
          </a:p>
        </p:txBody>
      </p:sp>
    </p:spTree>
    <p:extLst>
      <p:ext uri="{BB962C8B-B14F-4D97-AF65-F5344CB8AC3E}">
        <p14:creationId xmlns:p14="http://schemas.microsoft.com/office/powerpoint/2010/main" val="1692288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10/9/2016</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25</a:t>
            </a:fld>
            <a:endParaRPr lang="en-US" dirty="0">
              <a:latin typeface="Times New Roman" pitchFamily="18" charset="0"/>
            </a:endParaRPr>
          </a:p>
        </p:txBody>
      </p:sp>
      <p:sp>
        <p:nvSpPr>
          <p:cNvPr id="59396" name="Rectangle 2"/>
          <p:cNvSpPr>
            <a:spLocks noChangeArrowheads="1"/>
          </p:cNvSpPr>
          <p:nvPr/>
        </p:nvSpPr>
        <p:spPr bwMode="auto">
          <a:xfrm>
            <a:off x="3965416" y="0"/>
            <a:ext cx="3030698" cy="463792"/>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965416" y="8818322"/>
            <a:ext cx="3030698" cy="463791"/>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0" y="8818322"/>
            <a:ext cx="3030699" cy="463791"/>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0" y="0"/>
            <a:ext cx="3030699" cy="463792"/>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87450" y="703263"/>
            <a:ext cx="4622800" cy="3467100"/>
          </a:xfrm>
          <a:solidFill>
            <a:srgbClr val="FFFFFF"/>
          </a:solidFill>
          <a:ln w="12700" cap="flat"/>
        </p:spPr>
      </p:sp>
      <p:sp>
        <p:nvSpPr>
          <p:cNvPr id="59401" name="Rectangle 7"/>
          <p:cNvSpPr>
            <a:spLocks noGrp="1" noChangeArrowheads="1"/>
          </p:cNvSpPr>
          <p:nvPr>
            <p:ph type="body" idx="1"/>
          </p:nvPr>
        </p:nvSpPr>
        <p:spPr>
          <a:xfrm>
            <a:off x="933133" y="4409948"/>
            <a:ext cx="5129849" cy="4175693"/>
          </a:xfrm>
          <a:noFill/>
          <a:ln/>
        </p:spPr>
        <p:txBody>
          <a:bodyPr lIns="91765" tIns="45077" rIns="91765" bIns="45077"/>
          <a:lstStyle/>
          <a:p>
            <a:r>
              <a:rPr kumimoji="1" lang="en-US" sz="1200" kern="1200" baseline="0" dirty="0">
                <a:solidFill>
                  <a:schemeClr val="tx1"/>
                </a:solidFill>
                <a:latin typeface="Arial" charset="0"/>
                <a:ea typeface="+mn-ea"/>
                <a:cs typeface="+mn-cs"/>
              </a:rPr>
              <a:t># in College </a:t>
            </a:r>
          </a:p>
          <a:p>
            <a:r>
              <a:rPr kumimoji="1" lang="en-US" sz="1200" kern="1200" baseline="0" dirty="0">
                <a:solidFill>
                  <a:schemeClr val="tx1"/>
                </a:solidFill>
                <a:latin typeface="Arial" charset="0"/>
                <a:ea typeface="+mn-ea"/>
                <a:cs typeface="+mn-cs"/>
              </a:rPr>
              <a:t>Always count yourself as a college student. DO NOT Include your Parents.  Include others only if they will attend, at least half-time in 2015-2016, a program that leads to a college degree or certificate. </a:t>
            </a:r>
            <a:endParaRPr kumimoji="1" lang="en-US" sz="1200" b="1" kern="1200" baseline="0" dirty="0">
              <a:solidFill>
                <a:schemeClr val="tx1"/>
              </a:solidFill>
              <a:latin typeface="Arial" charset="0"/>
              <a:ea typeface="+mn-ea"/>
              <a:cs typeface="+mn-cs"/>
            </a:endParaRPr>
          </a:p>
          <a:p>
            <a:r>
              <a:rPr kumimoji="1" lang="en-US" sz="1200" b="1" i="0" kern="1200" baseline="0" dirty="0">
                <a:solidFill>
                  <a:schemeClr val="tx1"/>
                </a:solidFill>
                <a:latin typeface="Arial" charset="0"/>
                <a:ea typeface="+mn-ea"/>
                <a:cs typeface="+mn-cs"/>
              </a:rPr>
              <a:t>ASSETS </a:t>
            </a:r>
          </a:p>
          <a:p>
            <a:r>
              <a:rPr kumimoji="1" lang="en-US" sz="1200" kern="1200" baseline="0" dirty="0">
                <a:solidFill>
                  <a:schemeClr val="tx1"/>
                </a:solidFill>
                <a:latin typeface="Arial" charset="0"/>
                <a:ea typeface="+mn-ea"/>
                <a:cs typeface="+mn-cs"/>
              </a:rPr>
              <a:t>Net worth means current value minus debt. If net worth is negative, enter 0.</a:t>
            </a:r>
          </a:p>
          <a:p>
            <a:r>
              <a:rPr kumimoji="1" lang="en-US" sz="1200" b="1" kern="1200" baseline="0" dirty="0">
                <a:solidFill>
                  <a:schemeClr val="tx1"/>
                </a:solidFill>
                <a:latin typeface="Arial" charset="0"/>
                <a:ea typeface="+mn-ea"/>
                <a:cs typeface="+mn-cs"/>
              </a:rPr>
              <a:t>Investments include real estate (do not include the home in which you live), rental property (includes a unit within a family home that has its own entrance, kitchen, and bath rented to someone other than a family member), trust funds, UGMA and UTMA accounts, money market funds, mutual funds, certificates of deposit, stocks, stock options, bonds, other securities, installment and land sale contracts (including mortgages held), commodities, etc.</a:t>
            </a:r>
          </a:p>
          <a:p>
            <a:r>
              <a:rPr kumimoji="1" lang="en-US" sz="1200" b="1" kern="1200" baseline="0" dirty="0">
                <a:solidFill>
                  <a:schemeClr val="tx1"/>
                </a:solidFill>
                <a:latin typeface="Arial" charset="0"/>
                <a:ea typeface="+mn-ea"/>
                <a:cs typeface="+mn-cs"/>
              </a:rPr>
              <a:t>Investments also include qualified educational benefits or education savings accounts (e.g., Coverdell savings accounts, 529 college savings plans and the refund value of 529 prepaid tuition plans). For a student who does not report parental information, the accounts owned by the student (and/or the student’s spouse) are reported as student investments in question 42. For a student who must report parental information, the accounts are reported as parental investments in question 91, including all accounts owned by the student and all accounts owned by the parents for any member of the household. </a:t>
            </a:r>
          </a:p>
          <a:p>
            <a:r>
              <a:rPr kumimoji="1" lang="en-US" sz="1200" b="1" kern="1200" baseline="0" dirty="0">
                <a:solidFill>
                  <a:schemeClr val="tx1"/>
                </a:solidFill>
                <a:latin typeface="Arial" charset="0"/>
                <a:ea typeface="+mn-ea"/>
                <a:cs typeface="+mn-cs"/>
              </a:rPr>
              <a:t>Money received, or paid on your behalf, also includes distributions to you (the student beneficiary) from a 529 plan that is owned by someone other than you or your parents (such as your grandparents, aunts, and uncles). You must include these distribution amounts in question 45j. </a:t>
            </a:r>
          </a:p>
          <a:p>
            <a:r>
              <a:rPr kumimoji="1" lang="en-US" sz="1200" b="1" kern="1200" baseline="0" dirty="0">
                <a:solidFill>
                  <a:schemeClr val="tx1"/>
                </a:solidFill>
                <a:latin typeface="Arial" charset="0"/>
                <a:ea typeface="+mn-ea"/>
                <a:cs typeface="+mn-cs"/>
              </a:rPr>
              <a:t>Investments do not include the home you live in, the value of life insurance, retirement plans (401[k] plans, pension funds, annuities, non-education IRAs, Keogh plans, etc.) or cash, savings and checking accounts already reported in questions 41 and 90.</a:t>
            </a:r>
          </a:p>
          <a:p>
            <a:r>
              <a:rPr kumimoji="1" lang="en-US" sz="1200" b="1" kern="1200" baseline="0" dirty="0">
                <a:solidFill>
                  <a:schemeClr val="tx1"/>
                </a:solidFill>
                <a:latin typeface="Arial" charset="0"/>
                <a:ea typeface="+mn-ea"/>
                <a:cs typeface="+mn-cs"/>
              </a:rPr>
              <a:t>Investments also do not include UGMA and UTMA accounts for which you are the custodian, but not the owner.</a:t>
            </a:r>
          </a:p>
          <a:p>
            <a:r>
              <a:rPr kumimoji="1" lang="en-US" sz="1200" kern="1200" baseline="0" dirty="0">
                <a:solidFill>
                  <a:schemeClr val="tx1"/>
                </a:solidFill>
                <a:latin typeface="Arial" charset="0"/>
                <a:ea typeface="+mn-ea"/>
                <a:cs typeface="+mn-cs"/>
              </a:rPr>
              <a:t>Investment value means the current balance or market value of these investments as of today. Investment debt means only those debts that are related to the investments.</a:t>
            </a:r>
          </a:p>
          <a:p>
            <a:r>
              <a:rPr kumimoji="1" lang="en-US" sz="1200" b="1" kern="1200" baseline="0" dirty="0">
                <a:solidFill>
                  <a:schemeClr val="tx1"/>
                </a:solidFill>
                <a:latin typeface="Arial" charset="0"/>
                <a:ea typeface="+mn-ea"/>
                <a:cs typeface="+mn-cs"/>
              </a:rPr>
              <a:t>Business and/or investment farm value includes the market value of land, buildings, machinery, equipment, inventory, etc. Business and/or investment farm debt means only those debts for which the business or investment farm was used as collateral. </a:t>
            </a:r>
          </a:p>
          <a:p>
            <a:r>
              <a:rPr kumimoji="1" lang="en-US" sz="1200" b="1" kern="1200" baseline="0" dirty="0">
                <a:solidFill>
                  <a:schemeClr val="tx1"/>
                </a:solidFill>
                <a:latin typeface="Arial" charset="0"/>
                <a:ea typeface="+mn-ea"/>
                <a:cs typeface="+mn-cs"/>
              </a:rPr>
              <a:t>Business value does not include the value of a small business if your family owns and controls more than 50 percent of the business and the business has 100 or fewer full-time or full-time equivalent employees. For small business value, your family includes (1) persons directly related to you, such as a parent, sister or cousin, or (2) persons who are or were related to you by marriage, such as a spouse, stepparent or sister-in-law. </a:t>
            </a:r>
          </a:p>
          <a:p>
            <a:r>
              <a:rPr kumimoji="1" lang="en-US" sz="1200" b="1" kern="1200" baseline="0" dirty="0">
                <a:solidFill>
                  <a:schemeClr val="tx1"/>
                </a:solidFill>
                <a:latin typeface="Arial" charset="0"/>
                <a:ea typeface="+mn-ea"/>
                <a:cs typeface="+mn-cs"/>
              </a:rPr>
              <a:t>Investment farm value does not include the value of a family farm that you (your spouse and/or your parents) live on and operate.</a:t>
            </a:r>
          </a:p>
          <a:p>
            <a:endParaRPr lang="en-US" dirty="0"/>
          </a:p>
          <a:p>
            <a:endParaRPr lang="en-US" dirty="0"/>
          </a:p>
        </p:txBody>
      </p:sp>
    </p:spTree>
    <p:extLst>
      <p:ext uri="{BB962C8B-B14F-4D97-AF65-F5344CB8AC3E}">
        <p14:creationId xmlns:p14="http://schemas.microsoft.com/office/powerpoint/2010/main" val="1181134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10/9/2016</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26</a:t>
            </a:fld>
            <a:endParaRPr lang="en-US" dirty="0">
              <a:latin typeface="Times New Roman" pitchFamily="18" charset="0"/>
            </a:endParaRPr>
          </a:p>
        </p:txBody>
      </p:sp>
      <p:sp>
        <p:nvSpPr>
          <p:cNvPr id="59396" name="Rectangle 2"/>
          <p:cNvSpPr>
            <a:spLocks noChangeArrowheads="1"/>
          </p:cNvSpPr>
          <p:nvPr/>
        </p:nvSpPr>
        <p:spPr bwMode="auto">
          <a:xfrm>
            <a:off x="3965416" y="0"/>
            <a:ext cx="3030698" cy="463792"/>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965416" y="8818322"/>
            <a:ext cx="3030698" cy="463791"/>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0" y="8818322"/>
            <a:ext cx="3030699" cy="463791"/>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0" y="0"/>
            <a:ext cx="3030699" cy="463792"/>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87450" y="703263"/>
            <a:ext cx="4622800" cy="3467100"/>
          </a:xfrm>
          <a:solidFill>
            <a:srgbClr val="FFFFFF"/>
          </a:solidFill>
          <a:ln w="12700" cap="flat"/>
        </p:spPr>
      </p:sp>
      <p:sp>
        <p:nvSpPr>
          <p:cNvPr id="59401" name="Rectangle 7"/>
          <p:cNvSpPr>
            <a:spLocks noGrp="1" noChangeArrowheads="1"/>
          </p:cNvSpPr>
          <p:nvPr>
            <p:ph type="body" idx="1"/>
          </p:nvPr>
        </p:nvSpPr>
        <p:spPr>
          <a:xfrm>
            <a:off x="933133" y="4409948"/>
            <a:ext cx="5129849" cy="4175693"/>
          </a:xfrm>
          <a:noFill/>
          <a:ln/>
        </p:spPr>
        <p:txBody>
          <a:bodyPr lIns="91765" tIns="45077" rIns="91765" bIns="45077"/>
          <a:lstStyle/>
          <a:p>
            <a:endParaRPr lang="en-US"/>
          </a:p>
        </p:txBody>
      </p:sp>
    </p:spTree>
    <p:extLst>
      <p:ext uri="{BB962C8B-B14F-4D97-AF65-F5344CB8AC3E}">
        <p14:creationId xmlns:p14="http://schemas.microsoft.com/office/powerpoint/2010/main" val="1791019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Deadlines,  </a:t>
            </a:r>
            <a:r>
              <a:rPr lang="en-US" dirty="0" err="1"/>
              <a:t>Septemter</a:t>
            </a:r>
            <a:r>
              <a:rPr lang="en-US" dirty="0"/>
              <a:t> 15</a:t>
            </a:r>
            <a:r>
              <a:rPr lang="en-US" baseline="0" dirty="0"/>
              <a:t> for prior year non TAG recipients</a:t>
            </a:r>
          </a:p>
          <a:p>
            <a:r>
              <a:rPr lang="en-US" baseline="0" dirty="0"/>
              <a:t> </a:t>
            </a:r>
          </a:p>
          <a:p>
            <a:r>
              <a:rPr lang="en-US" baseline="0" dirty="0"/>
              <a:t>April 15  for prior year TAG recipients. </a:t>
            </a:r>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10/9/2016</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27</a:t>
            </a:fld>
            <a:endParaRPr lang="en-US"/>
          </a:p>
        </p:txBody>
      </p:sp>
    </p:spTree>
    <p:extLst>
      <p:ext uri="{BB962C8B-B14F-4D97-AF65-F5344CB8AC3E}">
        <p14:creationId xmlns:p14="http://schemas.microsoft.com/office/powerpoint/2010/main" val="2979048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a:p>
        </p:txBody>
      </p:sp>
      <p:sp>
        <p:nvSpPr>
          <p:cNvPr id="58372" name="Date Placeholder 3"/>
          <p:cNvSpPr>
            <a:spLocks noGrp="1"/>
          </p:cNvSpPr>
          <p:nvPr>
            <p:ph type="dt" sz="quarter" idx="1"/>
          </p:nvPr>
        </p:nvSpPr>
        <p:spPr>
          <a:noFill/>
        </p:spPr>
        <p:txBody>
          <a:bodyPr/>
          <a:lstStyle/>
          <a:p>
            <a:pPr defTabSz="919590"/>
            <a:fld id="{1E3564E0-CCB8-4219-B8C5-0E0D503F479B}" type="datetime1">
              <a:rPr lang="en-US" smtClean="0">
                <a:latin typeface="Times New Roman" pitchFamily="18" charset="0"/>
              </a:rPr>
              <a:pPr defTabSz="919590"/>
              <a:t>10/9/2016</a:t>
            </a:fld>
            <a:endParaRPr lang="en-US" dirty="0">
              <a:latin typeface="Times New Roman" pitchFamily="18" charset="0"/>
            </a:endParaRPr>
          </a:p>
        </p:txBody>
      </p:sp>
      <p:sp>
        <p:nvSpPr>
          <p:cNvPr id="58373" name="Slide Number Placeholder 4"/>
          <p:cNvSpPr>
            <a:spLocks noGrp="1"/>
          </p:cNvSpPr>
          <p:nvPr>
            <p:ph type="sldNum" sz="quarter" idx="5"/>
          </p:nvPr>
        </p:nvSpPr>
        <p:spPr>
          <a:noFill/>
        </p:spPr>
        <p:txBody>
          <a:bodyPr/>
          <a:lstStyle/>
          <a:p>
            <a:pPr defTabSz="919590"/>
            <a:fld id="{07BA2605-79A3-4DF7-B14D-9F0C81FA42FF}" type="slidenum">
              <a:rPr lang="en-US" smtClean="0">
                <a:latin typeface="Times New Roman" pitchFamily="18" charset="0"/>
              </a:rPr>
              <a:pPr defTabSz="919590"/>
              <a:t>28</a:t>
            </a:fld>
            <a:endParaRPr lang="en-US" dirty="0">
              <a:latin typeface="Times New Roman" pitchFamily="18" charset="0"/>
            </a:endParaRPr>
          </a:p>
        </p:txBody>
      </p:sp>
    </p:spTree>
    <p:extLst>
      <p:ext uri="{BB962C8B-B14F-4D97-AF65-F5344CB8AC3E}">
        <p14:creationId xmlns:p14="http://schemas.microsoft.com/office/powerpoint/2010/main" val="3113110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p:spPr>
        <p:txBody>
          <a:bodyPr/>
          <a:lstStyle/>
          <a:p>
            <a:pPr defTabSz="919590"/>
            <a:fld id="{3F11B6CA-391F-4EFE-854E-AE01A160B202}" type="datetime1">
              <a:rPr lang="en-US" smtClean="0">
                <a:latin typeface="Times New Roman" pitchFamily="18" charset="0"/>
              </a:rPr>
              <a:pPr defTabSz="919590"/>
              <a:t>10/9/2016</a:t>
            </a:fld>
            <a:endParaRPr lang="en-US" dirty="0">
              <a:latin typeface="Times New Roman" pitchFamily="18" charset="0"/>
            </a:endParaRPr>
          </a:p>
        </p:txBody>
      </p:sp>
      <p:sp>
        <p:nvSpPr>
          <p:cNvPr id="59395" name="Rectangle 13"/>
          <p:cNvSpPr>
            <a:spLocks noGrp="1" noChangeArrowheads="1"/>
          </p:cNvSpPr>
          <p:nvPr>
            <p:ph type="sldNum" sz="quarter" idx="5"/>
          </p:nvPr>
        </p:nvSpPr>
        <p:spPr>
          <a:noFill/>
        </p:spPr>
        <p:txBody>
          <a:bodyPr/>
          <a:lstStyle/>
          <a:p>
            <a:pPr defTabSz="919590"/>
            <a:fld id="{851B7C8B-26B0-451C-9C80-B0D524B34A72}" type="slidenum">
              <a:rPr lang="en-US" smtClean="0">
                <a:latin typeface="Times New Roman" pitchFamily="18" charset="0"/>
              </a:rPr>
              <a:pPr defTabSz="919590"/>
              <a:t>29</a:t>
            </a:fld>
            <a:endParaRPr lang="en-US" dirty="0">
              <a:latin typeface="Times New Roman" pitchFamily="18" charset="0"/>
            </a:endParaRPr>
          </a:p>
        </p:txBody>
      </p:sp>
      <p:sp>
        <p:nvSpPr>
          <p:cNvPr id="59396" name="Rectangle 2"/>
          <p:cNvSpPr>
            <a:spLocks noChangeArrowheads="1"/>
          </p:cNvSpPr>
          <p:nvPr/>
        </p:nvSpPr>
        <p:spPr bwMode="auto">
          <a:xfrm>
            <a:off x="3965416" y="0"/>
            <a:ext cx="3030698" cy="463792"/>
          </a:xfrm>
          <a:prstGeom prst="rect">
            <a:avLst/>
          </a:prstGeom>
          <a:noFill/>
          <a:ln w="12700">
            <a:noFill/>
            <a:miter lim="800000"/>
            <a:headEnd/>
            <a:tailEnd/>
          </a:ln>
        </p:spPr>
        <p:txBody>
          <a:bodyPr wrap="none" lIns="90008" tIns="45004" rIns="90008" bIns="45004" anchor="ctr"/>
          <a:lstStyle/>
          <a:p>
            <a:endParaRPr lang="en-US"/>
          </a:p>
        </p:txBody>
      </p:sp>
      <p:sp>
        <p:nvSpPr>
          <p:cNvPr id="59397" name="Rectangle 3"/>
          <p:cNvSpPr>
            <a:spLocks noChangeArrowheads="1"/>
          </p:cNvSpPr>
          <p:nvPr/>
        </p:nvSpPr>
        <p:spPr bwMode="auto">
          <a:xfrm>
            <a:off x="3965416" y="8818322"/>
            <a:ext cx="3030698" cy="463791"/>
          </a:xfrm>
          <a:prstGeom prst="rect">
            <a:avLst/>
          </a:prstGeom>
          <a:noFill/>
          <a:ln w="12700">
            <a:noFill/>
            <a:miter lim="800000"/>
            <a:headEnd/>
            <a:tailEnd/>
          </a:ln>
        </p:spPr>
        <p:txBody>
          <a:bodyPr lIns="91765" tIns="45077" rIns="91765" bIns="45077" anchor="b"/>
          <a:lstStyle/>
          <a:p>
            <a:pPr algn="r" defTabSz="924321"/>
            <a:r>
              <a:rPr lang="en-US" sz="1200" dirty="0">
                <a:latin typeface="Times New Roman" pitchFamily="18" charset="0"/>
              </a:rPr>
              <a:t>6</a:t>
            </a:r>
          </a:p>
        </p:txBody>
      </p:sp>
      <p:sp>
        <p:nvSpPr>
          <p:cNvPr id="59398" name="Rectangle 4"/>
          <p:cNvSpPr>
            <a:spLocks noChangeArrowheads="1"/>
          </p:cNvSpPr>
          <p:nvPr/>
        </p:nvSpPr>
        <p:spPr bwMode="auto">
          <a:xfrm>
            <a:off x="0" y="8818322"/>
            <a:ext cx="3030699" cy="463791"/>
          </a:xfrm>
          <a:prstGeom prst="rect">
            <a:avLst/>
          </a:prstGeom>
          <a:noFill/>
          <a:ln w="12700">
            <a:noFill/>
            <a:miter lim="800000"/>
            <a:headEnd/>
            <a:tailEnd/>
          </a:ln>
        </p:spPr>
        <p:txBody>
          <a:bodyPr wrap="none" lIns="90008" tIns="45004" rIns="90008" bIns="45004" anchor="ctr"/>
          <a:lstStyle/>
          <a:p>
            <a:endParaRPr lang="en-US"/>
          </a:p>
        </p:txBody>
      </p:sp>
      <p:sp>
        <p:nvSpPr>
          <p:cNvPr id="59399" name="Rectangle 5"/>
          <p:cNvSpPr>
            <a:spLocks noChangeArrowheads="1"/>
          </p:cNvSpPr>
          <p:nvPr/>
        </p:nvSpPr>
        <p:spPr bwMode="auto">
          <a:xfrm>
            <a:off x="0" y="0"/>
            <a:ext cx="3030699" cy="463792"/>
          </a:xfrm>
          <a:prstGeom prst="rect">
            <a:avLst/>
          </a:prstGeom>
          <a:noFill/>
          <a:ln w="12700">
            <a:noFill/>
            <a:miter lim="800000"/>
            <a:headEnd/>
            <a:tailEnd/>
          </a:ln>
        </p:spPr>
        <p:txBody>
          <a:bodyPr wrap="none" lIns="90008" tIns="45004" rIns="90008" bIns="45004" anchor="ctr"/>
          <a:lstStyle/>
          <a:p>
            <a:endParaRPr lang="en-US"/>
          </a:p>
        </p:txBody>
      </p:sp>
      <p:sp>
        <p:nvSpPr>
          <p:cNvPr id="59400" name="Rectangle 6"/>
          <p:cNvSpPr>
            <a:spLocks noGrp="1" noRot="1" noChangeAspect="1" noChangeArrowheads="1" noTextEdit="1"/>
          </p:cNvSpPr>
          <p:nvPr>
            <p:ph type="sldImg"/>
          </p:nvPr>
        </p:nvSpPr>
        <p:spPr>
          <a:xfrm>
            <a:off x="1187450" y="703263"/>
            <a:ext cx="4622800" cy="3467100"/>
          </a:xfrm>
          <a:solidFill>
            <a:srgbClr val="FFFFFF"/>
          </a:solidFill>
          <a:ln w="12700" cap="flat"/>
        </p:spPr>
      </p:sp>
      <p:sp>
        <p:nvSpPr>
          <p:cNvPr id="59401" name="Rectangle 7"/>
          <p:cNvSpPr>
            <a:spLocks noGrp="1" noChangeArrowheads="1"/>
          </p:cNvSpPr>
          <p:nvPr>
            <p:ph type="body" idx="1"/>
          </p:nvPr>
        </p:nvSpPr>
        <p:spPr>
          <a:xfrm>
            <a:off x="933133" y="4409948"/>
            <a:ext cx="5129849" cy="4175693"/>
          </a:xfrm>
          <a:noFill/>
          <a:ln/>
        </p:spPr>
        <p:txBody>
          <a:bodyPr lIns="91765" tIns="45077" rIns="91765" bIns="45077"/>
          <a:lstStyle/>
          <a:p>
            <a:endParaRPr lang="en-US"/>
          </a:p>
        </p:txBody>
      </p:sp>
    </p:spTree>
    <p:extLst>
      <p:ext uri="{BB962C8B-B14F-4D97-AF65-F5344CB8AC3E}">
        <p14:creationId xmlns:p14="http://schemas.microsoft.com/office/powerpoint/2010/main" val="4072884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a:p>
        </p:txBody>
      </p:sp>
      <p:sp>
        <p:nvSpPr>
          <p:cNvPr id="60420" name="Date Placeholder 3"/>
          <p:cNvSpPr>
            <a:spLocks noGrp="1"/>
          </p:cNvSpPr>
          <p:nvPr>
            <p:ph type="dt" sz="quarter" idx="1"/>
          </p:nvPr>
        </p:nvSpPr>
        <p:spPr>
          <a:noFill/>
        </p:spPr>
        <p:txBody>
          <a:bodyPr/>
          <a:lstStyle/>
          <a:p>
            <a:pPr defTabSz="919590"/>
            <a:fld id="{0E1EC4F2-CBF0-48C1-90B1-F3D5AF6D08B3}" type="datetime1">
              <a:rPr lang="en-US" smtClean="0">
                <a:latin typeface="Times New Roman" pitchFamily="18" charset="0"/>
              </a:rPr>
              <a:pPr defTabSz="919590"/>
              <a:t>10/9/2016</a:t>
            </a:fld>
            <a:endParaRPr lang="en-US" dirty="0">
              <a:latin typeface="Times New Roman" pitchFamily="18" charset="0"/>
            </a:endParaRPr>
          </a:p>
        </p:txBody>
      </p:sp>
      <p:sp>
        <p:nvSpPr>
          <p:cNvPr id="60421" name="Slide Number Placeholder 4"/>
          <p:cNvSpPr>
            <a:spLocks noGrp="1"/>
          </p:cNvSpPr>
          <p:nvPr>
            <p:ph type="sldNum" sz="quarter" idx="5"/>
          </p:nvPr>
        </p:nvSpPr>
        <p:spPr>
          <a:noFill/>
        </p:spPr>
        <p:txBody>
          <a:bodyPr/>
          <a:lstStyle/>
          <a:p>
            <a:pPr defTabSz="919590"/>
            <a:fld id="{2B1A1790-814E-457F-91EF-03DABB1A1C4D}" type="slidenum">
              <a:rPr lang="en-US" smtClean="0">
                <a:latin typeface="Times New Roman" pitchFamily="18" charset="0"/>
              </a:rPr>
              <a:pPr defTabSz="919590"/>
              <a:t>31</a:t>
            </a:fld>
            <a:endParaRPr lang="en-US" dirty="0">
              <a:latin typeface="Times New Roman" pitchFamily="18" charset="0"/>
            </a:endParaRPr>
          </a:p>
        </p:txBody>
      </p:sp>
    </p:spTree>
    <p:extLst>
      <p:ext uri="{BB962C8B-B14F-4D97-AF65-F5344CB8AC3E}">
        <p14:creationId xmlns:p14="http://schemas.microsoft.com/office/powerpoint/2010/main" val="2780674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examples</a:t>
            </a:r>
            <a:r>
              <a:rPr lang="en-US" baseline="0" dirty="0"/>
              <a:t> </a:t>
            </a:r>
            <a:r>
              <a:rPr lang="en-US" dirty="0"/>
              <a:t>include</a:t>
            </a:r>
            <a:r>
              <a:rPr lang="en-US" baseline="0" dirty="0"/>
              <a:t> </a:t>
            </a:r>
            <a:r>
              <a:rPr lang="en-US" dirty="0"/>
              <a:t>approximate tuition, fees (left</a:t>
            </a:r>
            <a:r>
              <a:rPr lang="en-US" baseline="0" dirty="0"/>
              <a:t> out new student fee), room and board for academic year.</a:t>
            </a:r>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10/9/2016</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34</a:t>
            </a:fld>
            <a:endParaRPr lang="en-US"/>
          </a:p>
        </p:txBody>
      </p:sp>
    </p:spTree>
    <p:extLst>
      <p:ext uri="{BB962C8B-B14F-4D97-AF65-F5344CB8AC3E}">
        <p14:creationId xmlns:p14="http://schemas.microsoft.com/office/powerpoint/2010/main" val="424018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defTabSz="908548">
              <a:defRPr/>
            </a:pPr>
            <a:r>
              <a:rPr lang="en-US" dirty="0"/>
              <a:t>Gatekeepers</a:t>
            </a:r>
            <a:r>
              <a:rPr lang="en-US" baseline="0" dirty="0"/>
              <a:t> of the financial aid funds.</a:t>
            </a:r>
            <a:endParaRPr lang="en-US" dirty="0"/>
          </a:p>
          <a:p>
            <a:endParaRPr lang="en-US" dirty="0"/>
          </a:p>
        </p:txBody>
      </p:sp>
      <p:sp>
        <p:nvSpPr>
          <p:cNvPr id="39940" name="Date Placeholder 3"/>
          <p:cNvSpPr>
            <a:spLocks noGrp="1"/>
          </p:cNvSpPr>
          <p:nvPr>
            <p:ph type="dt" sz="quarter" idx="1"/>
          </p:nvPr>
        </p:nvSpPr>
        <p:spPr>
          <a:noFill/>
        </p:spPr>
        <p:txBody>
          <a:bodyPr/>
          <a:lstStyle/>
          <a:p>
            <a:pPr defTabSz="919590"/>
            <a:fld id="{3CA7FD8E-9A54-41A9-B2F6-60F50D0EC6AD}" type="datetime1">
              <a:rPr lang="en-US" smtClean="0">
                <a:latin typeface="Times New Roman" pitchFamily="18" charset="0"/>
              </a:rPr>
              <a:pPr defTabSz="919590"/>
              <a:t>10/9/2016</a:t>
            </a:fld>
            <a:endParaRPr lang="en-US" dirty="0">
              <a:latin typeface="Times New Roman" pitchFamily="18" charset="0"/>
            </a:endParaRPr>
          </a:p>
        </p:txBody>
      </p:sp>
      <p:sp>
        <p:nvSpPr>
          <p:cNvPr id="39941" name="Slide Number Placeholder 4"/>
          <p:cNvSpPr>
            <a:spLocks noGrp="1"/>
          </p:cNvSpPr>
          <p:nvPr>
            <p:ph type="sldNum" sz="quarter" idx="5"/>
          </p:nvPr>
        </p:nvSpPr>
        <p:spPr>
          <a:noFill/>
        </p:spPr>
        <p:txBody>
          <a:bodyPr/>
          <a:lstStyle/>
          <a:p>
            <a:pPr defTabSz="919590"/>
            <a:fld id="{C3EA20AA-78FB-4786-8B7B-44F6F510265A}" type="slidenum">
              <a:rPr lang="en-US" smtClean="0">
                <a:latin typeface="Times New Roman" pitchFamily="18" charset="0"/>
              </a:rPr>
              <a:pPr defTabSz="919590"/>
              <a:t>4</a:t>
            </a:fld>
            <a:endParaRPr lang="en-US" dirty="0">
              <a:latin typeface="Times New Roman" pitchFamily="18" charset="0"/>
            </a:endParaRPr>
          </a:p>
        </p:txBody>
      </p:sp>
    </p:spTree>
    <p:extLst>
      <p:ext uri="{BB962C8B-B14F-4D97-AF65-F5344CB8AC3E}">
        <p14:creationId xmlns:p14="http://schemas.microsoft.com/office/powerpoint/2010/main" val="2522932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612" y="4409004"/>
            <a:ext cx="5596890" cy="5947052"/>
          </a:xfrm>
        </p:spPr>
        <p:txBody>
          <a:bodyPr>
            <a:normAutofit/>
          </a:bodyPr>
          <a:lstStyle/>
          <a:p>
            <a:r>
              <a:rPr lang="en-US" sz="1000" dirty="0">
                <a:latin typeface="+mn-lt"/>
              </a:rPr>
              <a:t>Not all schools have implemented yet!</a:t>
            </a:r>
          </a:p>
          <a:p>
            <a:endParaRPr lang="en-US" sz="1000" dirty="0">
              <a:latin typeface="+mn-lt"/>
            </a:endParaRPr>
          </a:p>
          <a:p>
            <a:r>
              <a:rPr lang="en-US" sz="1000" dirty="0">
                <a:latin typeface="+mn-lt"/>
              </a:rPr>
              <a:t>Many students when applying for </a:t>
            </a:r>
            <a:r>
              <a:rPr lang="en-US" sz="1000" dirty="0">
                <a:solidFill>
                  <a:schemeClr val="tx1"/>
                </a:solidFill>
                <a:latin typeface="+mn-lt"/>
                <a:hlinkClick r:id="rId3"/>
              </a:rPr>
              <a:t>college financial aid</a:t>
            </a:r>
            <a:r>
              <a:rPr lang="en-US" sz="1000" dirty="0">
                <a:solidFill>
                  <a:srgbClr val="FF0000"/>
                </a:solidFill>
                <a:latin typeface="+mn-lt"/>
                <a:hlinkClick r:id="rId3"/>
              </a:rPr>
              <a:t> </a:t>
            </a:r>
            <a:r>
              <a:rPr lang="en-US" sz="1000" dirty="0">
                <a:latin typeface="+mn-lt"/>
              </a:rPr>
              <a:t>don't understand what they're signing up for. They often receive confusing financial aid letters -- loaded with inconsistencies -- from schools that make it difficult to accurately compare the costs of different colleges. The lines between grants, loans, work-study, need-based and non-need-based aid vary from school to school, making it difficult to compare packages.</a:t>
            </a:r>
          </a:p>
          <a:p>
            <a:endParaRPr lang="en-US" sz="1000" dirty="0">
              <a:latin typeface="+mn-lt"/>
            </a:endParaRPr>
          </a:p>
          <a:p>
            <a:r>
              <a:rPr lang="en-US" sz="1000" dirty="0">
                <a:latin typeface="+mn-lt"/>
              </a:rPr>
              <a:t>Enter </a:t>
            </a:r>
            <a:r>
              <a:rPr lang="en-US" sz="1000" dirty="0">
                <a:latin typeface="+mn-lt"/>
                <a:hlinkClick r:id="rId4"/>
              </a:rPr>
              <a:t>the Shopping Sheet</a:t>
            </a:r>
            <a:r>
              <a:rPr lang="en-US" sz="1000" dirty="0">
                <a:latin typeface="+mn-lt"/>
              </a:rPr>
              <a:t>-- an individualized standard financial aid letter designed to help students understand their costs before making the final decision on where to enroll. The Shopping Sheet will allow students to easily compare aid packages offered by different institutions. To create the Shopping Sheet, the U.S. Department of Education partnered with a new independent agency known as the </a:t>
            </a:r>
            <a:r>
              <a:rPr lang="en-US" sz="1000" u="sng" dirty="0">
                <a:latin typeface="+mn-lt"/>
                <a:hlinkClick r:id="rId5"/>
              </a:rPr>
              <a:t>Consumer Financial Protection Bureau</a:t>
            </a:r>
            <a:r>
              <a:rPr lang="en-US" sz="1000" dirty="0">
                <a:latin typeface="+mn-lt"/>
              </a:rPr>
              <a:t> (CFPB).</a:t>
            </a:r>
          </a:p>
          <a:p>
            <a:endParaRPr lang="en-US" sz="1000" dirty="0"/>
          </a:p>
          <a:p>
            <a:r>
              <a:rPr lang="en-US" sz="1000" dirty="0">
                <a:latin typeface="+mn-lt"/>
              </a:rPr>
              <a:t>The Shopping Sheet reveals the costs and responsibilities of student loans upfront -- before students have enrolled -- outlining their total estimated annual costs, institutional rates of completion and default. Also included is an estimate of the monthly payments that will be expected upon graduation. The sheet also makes clear the difference between grants and scholarships, which students don't have to pay back, and loans, which they do.</a:t>
            </a:r>
          </a:p>
          <a:p>
            <a:endParaRPr lang="en-US" sz="1000" dirty="0">
              <a:latin typeface="+mn-lt"/>
            </a:endParaRPr>
          </a:p>
          <a:p>
            <a:r>
              <a:rPr lang="en-US" sz="1000" dirty="0">
                <a:latin typeface="+mn-lt"/>
              </a:rPr>
              <a:t>The Shopping Sheet will standardize award letters, making it easier to comparison shop and provide students with key information including:</a:t>
            </a:r>
          </a:p>
          <a:p>
            <a:r>
              <a:rPr lang="en-US" sz="1000" dirty="0">
                <a:latin typeface="+mn-lt"/>
              </a:rPr>
              <a:t>• How much one year of school will cost.</a:t>
            </a:r>
          </a:p>
          <a:p>
            <a:r>
              <a:rPr lang="en-US" sz="1000" dirty="0">
                <a:latin typeface="+mn-lt"/>
              </a:rPr>
              <a:t>• Financial aid options to pay this cost, with a clear differentiation between grants and scholarships, which do not have to be repaid, and loans, that do.</a:t>
            </a:r>
          </a:p>
          <a:p>
            <a:r>
              <a:rPr lang="en-US" sz="1000" dirty="0">
                <a:latin typeface="+mn-lt"/>
              </a:rPr>
              <a:t>• The net costs after grants and scholarships are taken into account.</a:t>
            </a:r>
          </a:p>
          <a:p>
            <a:r>
              <a:rPr lang="en-US" sz="1000" dirty="0">
                <a:latin typeface="+mn-lt"/>
              </a:rPr>
              <a:t>• Fundamental information about student results, including information comparing default rates, graduation rates, and median debt levels for the school.</a:t>
            </a:r>
          </a:p>
          <a:p>
            <a:r>
              <a:rPr lang="en-US" sz="1000" dirty="0">
                <a:latin typeface="+mn-lt"/>
              </a:rPr>
              <a:t>• Potential monthly payments for the federal student loans the typical student would owe after graduation.</a:t>
            </a:r>
          </a:p>
          <a:p>
            <a:endParaRPr lang="en-US" sz="1000" dirty="0"/>
          </a:p>
        </p:txBody>
      </p:sp>
      <p:sp>
        <p:nvSpPr>
          <p:cNvPr id="4" name="Slide Number Placeholder 3"/>
          <p:cNvSpPr>
            <a:spLocks noGrp="1"/>
          </p:cNvSpPr>
          <p:nvPr>
            <p:ph type="sldNum" sz="quarter" idx="10"/>
          </p:nvPr>
        </p:nvSpPr>
        <p:spPr/>
        <p:txBody>
          <a:bodyPr/>
          <a:lstStyle/>
          <a:p>
            <a:fld id="{A9FFBDBC-84C2-4703-9DC3-2DF5DDF8120F}" type="slidenum">
              <a:rPr lang="en-US" smtClean="0"/>
              <a:pPr/>
              <a:t>35</a:t>
            </a:fld>
            <a:endParaRPr lang="en-US" dirty="0"/>
          </a:p>
        </p:txBody>
      </p:sp>
    </p:spTree>
    <p:extLst>
      <p:ext uri="{BB962C8B-B14F-4D97-AF65-F5344CB8AC3E}">
        <p14:creationId xmlns:p14="http://schemas.microsoft.com/office/powerpoint/2010/main" val="758293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a:t>CSS Profile is essential for some colleges institutional</a:t>
            </a:r>
            <a:r>
              <a:rPr lang="en-US" baseline="0" dirty="0"/>
              <a:t> aid.</a:t>
            </a:r>
            <a:endParaRPr lang="en-US" dirty="0"/>
          </a:p>
        </p:txBody>
      </p:sp>
      <p:sp>
        <p:nvSpPr>
          <p:cNvPr id="62468" name="Date Placeholder 3"/>
          <p:cNvSpPr>
            <a:spLocks noGrp="1"/>
          </p:cNvSpPr>
          <p:nvPr>
            <p:ph type="dt" sz="quarter" idx="1"/>
          </p:nvPr>
        </p:nvSpPr>
        <p:spPr>
          <a:noFill/>
        </p:spPr>
        <p:txBody>
          <a:bodyPr/>
          <a:lstStyle/>
          <a:p>
            <a:pPr defTabSz="919590"/>
            <a:fld id="{4F9AB071-2D69-42DB-95B3-A0A65FAFE306}" type="datetime1">
              <a:rPr lang="en-US" smtClean="0">
                <a:latin typeface="Times New Roman" pitchFamily="18" charset="0"/>
              </a:rPr>
              <a:pPr defTabSz="919590"/>
              <a:t>10/9/2016</a:t>
            </a:fld>
            <a:endParaRPr lang="en-US" dirty="0">
              <a:latin typeface="Times New Roman" pitchFamily="18" charset="0"/>
            </a:endParaRPr>
          </a:p>
        </p:txBody>
      </p:sp>
      <p:sp>
        <p:nvSpPr>
          <p:cNvPr id="62469" name="Slide Number Placeholder 4"/>
          <p:cNvSpPr>
            <a:spLocks noGrp="1"/>
          </p:cNvSpPr>
          <p:nvPr>
            <p:ph type="sldNum" sz="quarter" idx="5"/>
          </p:nvPr>
        </p:nvSpPr>
        <p:spPr>
          <a:noFill/>
        </p:spPr>
        <p:txBody>
          <a:bodyPr/>
          <a:lstStyle/>
          <a:p>
            <a:pPr defTabSz="919590"/>
            <a:fld id="{0F73CEB3-8543-4C5D-9CD5-110CE37AB1B1}" type="slidenum">
              <a:rPr lang="en-US" smtClean="0">
                <a:latin typeface="Times New Roman" pitchFamily="18" charset="0"/>
              </a:rPr>
              <a:pPr defTabSz="919590"/>
              <a:t>36</a:t>
            </a:fld>
            <a:endParaRPr lang="en-US" dirty="0">
              <a:latin typeface="Times New Roman" pitchFamily="18" charset="0"/>
            </a:endParaRPr>
          </a:p>
        </p:txBody>
      </p:sp>
    </p:spTree>
    <p:extLst>
      <p:ext uri="{BB962C8B-B14F-4D97-AF65-F5344CB8AC3E}">
        <p14:creationId xmlns:p14="http://schemas.microsoft.com/office/powerpoint/2010/main" val="1513316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p>
        </p:txBody>
      </p:sp>
      <p:sp>
        <p:nvSpPr>
          <p:cNvPr id="64516" name="Date Placeholder 3"/>
          <p:cNvSpPr>
            <a:spLocks noGrp="1"/>
          </p:cNvSpPr>
          <p:nvPr>
            <p:ph type="dt" sz="quarter" idx="1"/>
          </p:nvPr>
        </p:nvSpPr>
        <p:spPr>
          <a:noFill/>
        </p:spPr>
        <p:txBody>
          <a:bodyPr/>
          <a:lstStyle/>
          <a:p>
            <a:pPr defTabSz="919590"/>
            <a:fld id="{561B9135-0947-44A9-BA02-91E903BD243F}" type="datetime1">
              <a:rPr lang="en-US" smtClean="0">
                <a:latin typeface="Times New Roman" pitchFamily="18" charset="0"/>
              </a:rPr>
              <a:pPr defTabSz="919590"/>
              <a:t>10/9/2016</a:t>
            </a:fld>
            <a:endParaRPr lang="en-US" dirty="0">
              <a:latin typeface="Times New Roman" pitchFamily="18" charset="0"/>
            </a:endParaRPr>
          </a:p>
        </p:txBody>
      </p:sp>
      <p:sp>
        <p:nvSpPr>
          <p:cNvPr id="64517" name="Slide Number Placeholder 4"/>
          <p:cNvSpPr>
            <a:spLocks noGrp="1"/>
          </p:cNvSpPr>
          <p:nvPr>
            <p:ph type="sldNum" sz="quarter" idx="5"/>
          </p:nvPr>
        </p:nvSpPr>
        <p:spPr>
          <a:noFill/>
        </p:spPr>
        <p:txBody>
          <a:bodyPr/>
          <a:lstStyle/>
          <a:p>
            <a:pPr defTabSz="919590"/>
            <a:fld id="{E982CA91-9A8F-40D7-AA18-0D7F249E9C89}" type="slidenum">
              <a:rPr lang="en-US" smtClean="0">
                <a:latin typeface="Times New Roman" pitchFamily="18" charset="0"/>
              </a:rPr>
              <a:pPr defTabSz="919590"/>
              <a:t>37</a:t>
            </a:fld>
            <a:endParaRPr lang="en-US" dirty="0">
              <a:latin typeface="Times New Roman" pitchFamily="18" charset="0"/>
            </a:endParaRPr>
          </a:p>
        </p:txBody>
      </p:sp>
    </p:spTree>
    <p:extLst>
      <p:ext uri="{BB962C8B-B14F-4D97-AF65-F5344CB8AC3E}">
        <p14:creationId xmlns:p14="http://schemas.microsoft.com/office/powerpoint/2010/main" val="819542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Date Placeholder 3"/>
          <p:cNvSpPr>
            <a:spLocks noGrp="1"/>
          </p:cNvSpPr>
          <p:nvPr>
            <p:ph type="dt" sz="quarter" idx="1"/>
          </p:nvPr>
        </p:nvSpPr>
        <p:spPr>
          <a:noFill/>
        </p:spPr>
        <p:txBody>
          <a:bodyPr/>
          <a:lstStyle/>
          <a:p>
            <a:pPr defTabSz="919590"/>
            <a:fld id="{565A1D15-4B1F-46E6-878F-FA70E9007574}" type="datetime1">
              <a:rPr lang="en-US" smtClean="0">
                <a:latin typeface="Times New Roman" pitchFamily="18" charset="0"/>
              </a:rPr>
              <a:pPr defTabSz="919590"/>
              <a:t>10/9/2016</a:t>
            </a:fld>
            <a:endParaRPr lang="en-US" dirty="0">
              <a:latin typeface="Times New Roman" pitchFamily="18" charset="0"/>
            </a:endParaRPr>
          </a:p>
        </p:txBody>
      </p:sp>
      <p:sp>
        <p:nvSpPr>
          <p:cNvPr id="65541" name="Slide Number Placeholder 4"/>
          <p:cNvSpPr>
            <a:spLocks noGrp="1"/>
          </p:cNvSpPr>
          <p:nvPr>
            <p:ph type="sldNum" sz="quarter" idx="5"/>
          </p:nvPr>
        </p:nvSpPr>
        <p:spPr>
          <a:noFill/>
        </p:spPr>
        <p:txBody>
          <a:bodyPr/>
          <a:lstStyle/>
          <a:p>
            <a:pPr defTabSz="919590"/>
            <a:fld id="{38BDB60F-366E-4BE7-9865-D7D07AF07EDB}" type="slidenum">
              <a:rPr lang="en-US" smtClean="0">
                <a:latin typeface="Times New Roman" pitchFamily="18" charset="0"/>
              </a:rPr>
              <a:pPr defTabSz="919590"/>
              <a:t>39</a:t>
            </a:fld>
            <a:endParaRPr lang="en-US" dirty="0">
              <a:latin typeface="Times New Roman" pitchFamily="18" charset="0"/>
            </a:endParaRPr>
          </a:p>
        </p:txBody>
      </p:sp>
    </p:spTree>
    <p:extLst>
      <p:ext uri="{BB962C8B-B14F-4D97-AF65-F5344CB8AC3E}">
        <p14:creationId xmlns:p14="http://schemas.microsoft.com/office/powerpoint/2010/main" val="3791169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u="sng" dirty="0"/>
              <a:t>Resource</a:t>
            </a:r>
          </a:p>
          <a:p>
            <a:pPr>
              <a:defRPr/>
            </a:pPr>
            <a:endParaRPr lang="en-US" dirty="0"/>
          </a:p>
          <a:p>
            <a:pPr>
              <a:defRPr/>
            </a:pPr>
            <a:r>
              <a:rPr lang="en-US" dirty="0"/>
              <a:t>www.njbest.com</a:t>
            </a:r>
          </a:p>
          <a:p>
            <a:pPr>
              <a:defRPr/>
            </a:pPr>
            <a:endParaRPr lang="en-US" dirty="0"/>
          </a:p>
          <a:p>
            <a:pPr>
              <a:defRPr/>
            </a:pPr>
            <a:r>
              <a:rPr lang="en-US" u="sng" dirty="0"/>
              <a:t>Speaker Notes</a:t>
            </a:r>
          </a:p>
          <a:p>
            <a:pPr>
              <a:defRPr/>
            </a:pPr>
            <a:endParaRPr lang="en-US" dirty="0"/>
          </a:p>
          <a:p>
            <a:pPr>
              <a:buFont typeface="Arial" pitchFamily="34" charset="0"/>
              <a:buChar char="•"/>
              <a:defRPr/>
            </a:pPr>
            <a:r>
              <a:rPr lang="en-US" dirty="0"/>
              <a:t> A 529 is a tax advantaged investment plan created for American families to encourage saving for the future higher education expenses of a designated beneficiary </a:t>
            </a:r>
          </a:p>
          <a:p>
            <a:pPr>
              <a:buFont typeface="Arial" pitchFamily="34" charset="0"/>
              <a:buChar char="•"/>
              <a:defRPr/>
            </a:pPr>
            <a:r>
              <a:rPr lang="en-US" dirty="0"/>
              <a:t> Scholarship is awarded within the first year</a:t>
            </a:r>
          </a:p>
          <a:p>
            <a:pPr>
              <a:buFont typeface="Arial" pitchFamily="34" charset="0"/>
              <a:buChar char="•"/>
              <a:defRPr/>
            </a:pPr>
            <a:r>
              <a:rPr lang="en-US" dirty="0"/>
              <a:t> Investments grow federal income tax free and withdrawals for qualified higher education expenses are free from federal income taxes</a:t>
            </a:r>
          </a:p>
          <a:p>
            <a:pPr>
              <a:buFont typeface="Arial" pitchFamily="34" charset="0"/>
              <a:buChar char="•"/>
              <a:defRPr/>
            </a:pPr>
            <a:r>
              <a:rPr lang="en-US" dirty="0"/>
              <a:t> Qualified withdrawals made by New Jersey residents are not subject to New Jersey State Income tax</a:t>
            </a:r>
          </a:p>
          <a:p>
            <a:pPr>
              <a:buFont typeface="Arial" pitchFamily="34" charset="0"/>
              <a:buChar char="•"/>
              <a:defRPr/>
            </a:pPr>
            <a:r>
              <a:rPr lang="en-US" dirty="0"/>
              <a:t> A 529 can affect the student’s federal financial aid award, however, a maximum of 5.64%  of parental assets can have an impact on determining financial aid eligibility where as it is 20% (up to) for students</a:t>
            </a:r>
          </a:p>
          <a:p>
            <a:pPr>
              <a:buFont typeface="Arial" pitchFamily="34" charset="0"/>
              <a:buChar char="•"/>
              <a:defRPr/>
            </a:pPr>
            <a:r>
              <a:rPr lang="en-US" dirty="0"/>
              <a:t> If a dependent student is the account owner (after July 1, 2009), the available balance is treated as a parental asset</a:t>
            </a:r>
          </a:p>
          <a:p>
            <a:pPr>
              <a:buFont typeface="Arial" pitchFamily="34" charset="0"/>
              <a:buChar char="•"/>
              <a:defRPr/>
            </a:pPr>
            <a:r>
              <a:rPr lang="en-US" dirty="0"/>
              <a:t> Anything above $25,000 is considered in determining eligibility for State scholarship or grant</a:t>
            </a:r>
          </a:p>
          <a:p>
            <a:pPr>
              <a:defRPr/>
            </a:pPr>
            <a:endParaRPr lang="en-US" dirty="0"/>
          </a:p>
        </p:txBody>
      </p:sp>
      <p:sp>
        <p:nvSpPr>
          <p:cNvPr id="50180" name="Date Placeholder 3"/>
          <p:cNvSpPr>
            <a:spLocks noGrp="1"/>
          </p:cNvSpPr>
          <p:nvPr>
            <p:ph type="dt" sz="quarter" idx="1"/>
          </p:nvPr>
        </p:nvSpPr>
        <p:spPr>
          <a:noFill/>
        </p:spPr>
        <p:txBody>
          <a:bodyPr/>
          <a:lstStyle/>
          <a:p>
            <a:pPr defTabSz="919590"/>
            <a:fld id="{B8AF4A03-32E4-4CC1-A4B3-F7E5CFE43911}" type="datetime1">
              <a:rPr lang="en-US" smtClean="0">
                <a:latin typeface="Times New Roman" pitchFamily="18" charset="0"/>
              </a:rPr>
              <a:pPr defTabSz="919590"/>
              <a:t>10/9/2016</a:t>
            </a:fld>
            <a:endParaRPr lang="en-US" dirty="0">
              <a:latin typeface="Times New Roman" pitchFamily="18" charset="0"/>
            </a:endParaRPr>
          </a:p>
        </p:txBody>
      </p:sp>
      <p:sp>
        <p:nvSpPr>
          <p:cNvPr id="50181" name="Slide Number Placeholder 4"/>
          <p:cNvSpPr>
            <a:spLocks noGrp="1"/>
          </p:cNvSpPr>
          <p:nvPr>
            <p:ph type="sldNum" sz="quarter" idx="5"/>
          </p:nvPr>
        </p:nvSpPr>
        <p:spPr>
          <a:noFill/>
        </p:spPr>
        <p:txBody>
          <a:bodyPr/>
          <a:lstStyle/>
          <a:p>
            <a:pPr defTabSz="919590"/>
            <a:fld id="{5D9D719E-52EB-4321-8E0A-AD303BDEB2A3}" type="slidenum">
              <a:rPr lang="en-US" smtClean="0">
                <a:latin typeface="Times New Roman" pitchFamily="18" charset="0"/>
              </a:rPr>
              <a:pPr defTabSz="919590"/>
              <a:t>40</a:t>
            </a:fld>
            <a:endParaRPr lang="en-US" dirty="0">
              <a:latin typeface="Times New Roman" pitchFamily="18" charset="0"/>
            </a:endParaRPr>
          </a:p>
        </p:txBody>
      </p:sp>
    </p:spTree>
    <p:extLst>
      <p:ext uri="{BB962C8B-B14F-4D97-AF65-F5344CB8AC3E}">
        <p14:creationId xmlns:p14="http://schemas.microsoft.com/office/powerpoint/2010/main" val="3877116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Date Placeholder 3"/>
          <p:cNvSpPr>
            <a:spLocks noGrp="1"/>
          </p:cNvSpPr>
          <p:nvPr>
            <p:ph type="dt" sz="quarter" idx="1"/>
          </p:nvPr>
        </p:nvSpPr>
        <p:spPr>
          <a:noFill/>
        </p:spPr>
        <p:txBody>
          <a:bodyPr/>
          <a:lstStyle/>
          <a:p>
            <a:pPr defTabSz="919590"/>
            <a:fld id="{CCCAB732-F714-4D15-A5EE-D6A83095CDE3}" type="datetime1">
              <a:rPr lang="en-US" smtClean="0">
                <a:latin typeface="Times New Roman" pitchFamily="18" charset="0"/>
              </a:rPr>
              <a:pPr defTabSz="919590"/>
              <a:t>10/9/2016</a:t>
            </a:fld>
            <a:endParaRPr lang="en-US" dirty="0">
              <a:latin typeface="Times New Roman" pitchFamily="18" charset="0"/>
            </a:endParaRPr>
          </a:p>
        </p:txBody>
      </p:sp>
      <p:sp>
        <p:nvSpPr>
          <p:cNvPr id="66565" name="Slide Number Placeholder 4"/>
          <p:cNvSpPr>
            <a:spLocks noGrp="1"/>
          </p:cNvSpPr>
          <p:nvPr>
            <p:ph type="sldNum" sz="quarter" idx="5"/>
          </p:nvPr>
        </p:nvSpPr>
        <p:spPr>
          <a:noFill/>
        </p:spPr>
        <p:txBody>
          <a:bodyPr/>
          <a:lstStyle/>
          <a:p>
            <a:pPr defTabSz="919590"/>
            <a:fld id="{43A8380A-AF68-4115-A340-599A640C9AD1}" type="slidenum">
              <a:rPr lang="en-US" smtClean="0">
                <a:latin typeface="Times New Roman" pitchFamily="18" charset="0"/>
              </a:rPr>
              <a:pPr defTabSz="919590"/>
              <a:t>41</a:t>
            </a:fld>
            <a:endParaRPr lang="en-US" dirty="0">
              <a:latin typeface="Times New Roman" pitchFamily="18" charset="0"/>
            </a:endParaRPr>
          </a:p>
        </p:txBody>
      </p:sp>
    </p:spTree>
    <p:extLst>
      <p:ext uri="{BB962C8B-B14F-4D97-AF65-F5344CB8AC3E}">
        <p14:creationId xmlns:p14="http://schemas.microsoft.com/office/powerpoint/2010/main" val="588983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a:p>
        </p:txBody>
      </p:sp>
      <p:sp>
        <p:nvSpPr>
          <p:cNvPr id="67588" name="Date Placeholder 3"/>
          <p:cNvSpPr>
            <a:spLocks noGrp="1"/>
          </p:cNvSpPr>
          <p:nvPr>
            <p:ph type="dt" sz="quarter" idx="1"/>
          </p:nvPr>
        </p:nvSpPr>
        <p:spPr>
          <a:noFill/>
        </p:spPr>
        <p:txBody>
          <a:bodyPr/>
          <a:lstStyle/>
          <a:p>
            <a:pPr defTabSz="919590"/>
            <a:fld id="{FC7DC170-02E4-419D-B715-F585B6AA3195}" type="datetime1">
              <a:rPr lang="en-US" smtClean="0">
                <a:latin typeface="Times New Roman" pitchFamily="18" charset="0"/>
              </a:rPr>
              <a:pPr defTabSz="919590"/>
              <a:t>10/9/2016</a:t>
            </a:fld>
            <a:endParaRPr lang="en-US" dirty="0">
              <a:latin typeface="Times New Roman" pitchFamily="18" charset="0"/>
            </a:endParaRPr>
          </a:p>
        </p:txBody>
      </p:sp>
      <p:sp>
        <p:nvSpPr>
          <p:cNvPr id="67589" name="Slide Number Placeholder 4"/>
          <p:cNvSpPr>
            <a:spLocks noGrp="1"/>
          </p:cNvSpPr>
          <p:nvPr>
            <p:ph type="sldNum" sz="quarter" idx="5"/>
          </p:nvPr>
        </p:nvSpPr>
        <p:spPr>
          <a:noFill/>
        </p:spPr>
        <p:txBody>
          <a:bodyPr/>
          <a:lstStyle/>
          <a:p>
            <a:pPr defTabSz="919590"/>
            <a:fld id="{6D4F09B8-87B5-42CC-B973-760DB622342E}" type="slidenum">
              <a:rPr lang="en-US" smtClean="0">
                <a:latin typeface="Times New Roman" pitchFamily="18" charset="0"/>
              </a:rPr>
              <a:pPr defTabSz="919590"/>
              <a:t>42</a:t>
            </a:fld>
            <a:endParaRPr lang="en-US" dirty="0">
              <a:latin typeface="Times New Roman" pitchFamily="18" charset="0"/>
            </a:endParaRPr>
          </a:p>
        </p:txBody>
      </p:sp>
    </p:spTree>
    <p:extLst>
      <p:ext uri="{BB962C8B-B14F-4D97-AF65-F5344CB8AC3E}">
        <p14:creationId xmlns:p14="http://schemas.microsoft.com/office/powerpoint/2010/main" val="933387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Date Placeholder 3"/>
          <p:cNvSpPr>
            <a:spLocks noGrp="1"/>
          </p:cNvSpPr>
          <p:nvPr>
            <p:ph type="dt" sz="quarter" idx="1"/>
          </p:nvPr>
        </p:nvSpPr>
        <p:spPr>
          <a:noFill/>
        </p:spPr>
        <p:txBody>
          <a:bodyPr/>
          <a:lstStyle/>
          <a:p>
            <a:pPr defTabSz="919590"/>
            <a:fld id="{1B5B63BE-2B71-42F1-8702-3046F8DA910E}" type="datetime1">
              <a:rPr lang="en-US" smtClean="0">
                <a:latin typeface="Times New Roman" pitchFamily="18" charset="0"/>
              </a:rPr>
              <a:pPr defTabSz="919590"/>
              <a:t>10/9/2016</a:t>
            </a:fld>
            <a:endParaRPr lang="en-US" dirty="0">
              <a:latin typeface="Times New Roman" pitchFamily="18" charset="0"/>
            </a:endParaRPr>
          </a:p>
        </p:txBody>
      </p:sp>
      <p:sp>
        <p:nvSpPr>
          <p:cNvPr id="68613" name="Slide Number Placeholder 4"/>
          <p:cNvSpPr>
            <a:spLocks noGrp="1"/>
          </p:cNvSpPr>
          <p:nvPr>
            <p:ph type="sldNum" sz="quarter" idx="5"/>
          </p:nvPr>
        </p:nvSpPr>
        <p:spPr>
          <a:noFill/>
        </p:spPr>
        <p:txBody>
          <a:bodyPr/>
          <a:lstStyle/>
          <a:p>
            <a:pPr defTabSz="919590"/>
            <a:fld id="{F2C9BA8F-3FCF-4CC2-B230-23F2CB55126C}" type="slidenum">
              <a:rPr lang="en-US" smtClean="0">
                <a:latin typeface="Times New Roman" pitchFamily="18" charset="0"/>
              </a:rPr>
              <a:pPr defTabSz="919590"/>
              <a:t>44</a:t>
            </a:fld>
            <a:endParaRPr lang="en-US" dirty="0">
              <a:latin typeface="Times New Roman" pitchFamily="18" charset="0"/>
            </a:endParaRPr>
          </a:p>
        </p:txBody>
      </p:sp>
    </p:spTree>
    <p:extLst>
      <p:ext uri="{BB962C8B-B14F-4D97-AF65-F5344CB8AC3E}">
        <p14:creationId xmlns:p14="http://schemas.microsoft.com/office/powerpoint/2010/main" val="20330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dt" sz="quarter" idx="1"/>
          </p:nvPr>
        </p:nvSpPr>
        <p:spPr>
          <a:noFill/>
        </p:spPr>
        <p:txBody>
          <a:bodyPr/>
          <a:lstStyle/>
          <a:p>
            <a:pPr defTabSz="919590"/>
            <a:fld id="{B7CA1E8A-F3E5-4B55-A7B6-20EAFDB159F1}" type="datetime1">
              <a:rPr lang="en-US" smtClean="0">
                <a:latin typeface="Times New Roman" pitchFamily="18" charset="0"/>
              </a:rPr>
              <a:pPr defTabSz="919590"/>
              <a:t>10/9/2016</a:t>
            </a:fld>
            <a:endParaRPr lang="en-US" dirty="0">
              <a:latin typeface="Times New Roman" pitchFamily="18" charset="0"/>
            </a:endParaRPr>
          </a:p>
        </p:txBody>
      </p:sp>
      <p:sp>
        <p:nvSpPr>
          <p:cNvPr id="40963" name="Rectangle 13"/>
          <p:cNvSpPr>
            <a:spLocks noGrp="1" noChangeArrowheads="1"/>
          </p:cNvSpPr>
          <p:nvPr>
            <p:ph type="sldNum" sz="quarter" idx="5"/>
          </p:nvPr>
        </p:nvSpPr>
        <p:spPr>
          <a:noFill/>
        </p:spPr>
        <p:txBody>
          <a:bodyPr/>
          <a:lstStyle/>
          <a:p>
            <a:pPr defTabSz="919590"/>
            <a:fld id="{A3775888-428F-48E7-9BA3-F8834A92BDD2}" type="slidenum">
              <a:rPr lang="en-US" smtClean="0">
                <a:latin typeface="Times New Roman" pitchFamily="18" charset="0"/>
              </a:rPr>
              <a:pPr defTabSz="919590"/>
              <a:t>5</a:t>
            </a:fld>
            <a:endParaRPr lang="en-US" dirty="0">
              <a:latin typeface="Times New Roman" pitchFamily="18" charset="0"/>
            </a:endParaRPr>
          </a:p>
        </p:txBody>
      </p:sp>
      <p:sp>
        <p:nvSpPr>
          <p:cNvPr id="40964" name="Rectangle 2"/>
          <p:cNvSpPr>
            <a:spLocks noGrp="1" noRot="1" noChangeAspect="1" noChangeArrowheads="1" noTextEdit="1"/>
          </p:cNvSpPr>
          <p:nvPr>
            <p:ph type="sldImg"/>
          </p:nvPr>
        </p:nvSpPr>
        <p:spPr>
          <a:xfrm>
            <a:off x="1187450" y="703263"/>
            <a:ext cx="4624388" cy="3468687"/>
          </a:xfrm>
          <a:ln w="12700" cap="flat">
            <a:solidFill>
              <a:schemeClr val="tx1"/>
            </a:solidFill>
          </a:ln>
        </p:spPr>
      </p:sp>
      <p:sp>
        <p:nvSpPr>
          <p:cNvPr id="40965" name="Rectangle 3"/>
          <p:cNvSpPr>
            <a:spLocks noGrp="1" noChangeArrowheads="1"/>
          </p:cNvSpPr>
          <p:nvPr>
            <p:ph type="body" idx="1"/>
          </p:nvPr>
        </p:nvSpPr>
        <p:spPr>
          <a:xfrm>
            <a:off x="933133" y="4408375"/>
            <a:ext cx="5129849" cy="4175693"/>
          </a:xfrm>
          <a:noFill/>
          <a:ln/>
        </p:spPr>
        <p:txBody>
          <a:bodyPr lIns="93169" tIns="46585" rIns="93169" bIns="46585"/>
          <a:lstStyle/>
          <a:p>
            <a:endParaRPr lang="en-US"/>
          </a:p>
        </p:txBody>
      </p:sp>
    </p:spTree>
    <p:extLst>
      <p:ext uri="{BB962C8B-B14F-4D97-AF65-F5344CB8AC3E}">
        <p14:creationId xmlns:p14="http://schemas.microsoft.com/office/powerpoint/2010/main" val="84268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HESAA also has on the website</a:t>
            </a:r>
            <a:r>
              <a:rPr lang="en-US" baseline="0" dirty="0"/>
              <a:t> </a:t>
            </a:r>
            <a:r>
              <a:rPr lang="en-US" dirty="0"/>
              <a:t>the NJEI calculator that calculates Federal PELL &amp; TAG for estimate purposes only. </a:t>
            </a:r>
          </a:p>
          <a:p>
            <a:endParaRPr lang="en-US" dirty="0"/>
          </a:p>
          <a:p>
            <a:endParaRPr lang="en-US" dirty="0"/>
          </a:p>
        </p:txBody>
      </p:sp>
      <p:sp>
        <p:nvSpPr>
          <p:cNvPr id="4" name="Date Placeholder 3"/>
          <p:cNvSpPr>
            <a:spLocks noGrp="1"/>
          </p:cNvSpPr>
          <p:nvPr>
            <p:ph type="dt" idx="10"/>
          </p:nvPr>
        </p:nvSpPr>
        <p:spPr/>
        <p:txBody>
          <a:bodyPr/>
          <a:lstStyle/>
          <a:p>
            <a:pPr>
              <a:defRPr/>
            </a:pPr>
            <a:fld id="{0FFFE89D-53FC-4142-B4AD-A54A45AFA66C}" type="datetime1">
              <a:rPr lang="en-US" smtClean="0"/>
              <a:pPr>
                <a:defRPr/>
              </a:pPr>
              <a:t>10/9/2016</a:t>
            </a:fld>
            <a:endParaRPr lang="en-US"/>
          </a:p>
        </p:txBody>
      </p:sp>
      <p:sp>
        <p:nvSpPr>
          <p:cNvPr id="5" name="Slide Number Placeholder 4"/>
          <p:cNvSpPr>
            <a:spLocks noGrp="1"/>
          </p:cNvSpPr>
          <p:nvPr>
            <p:ph type="sldNum" sz="quarter" idx="11"/>
          </p:nvPr>
        </p:nvSpPr>
        <p:spPr/>
        <p:txBody>
          <a:bodyPr/>
          <a:lstStyle/>
          <a:p>
            <a:pPr>
              <a:defRPr/>
            </a:pPr>
            <a:fld id="{0442F191-8649-4B7C-A0DD-5041223C23DE}" type="slidenum">
              <a:rPr lang="en-US" smtClean="0"/>
              <a:pPr>
                <a:defRPr/>
              </a:pPr>
              <a:t>6</a:t>
            </a:fld>
            <a:endParaRPr lang="en-US"/>
          </a:p>
        </p:txBody>
      </p:sp>
    </p:spTree>
    <p:extLst>
      <p:ext uri="{BB962C8B-B14F-4D97-AF65-F5344CB8AC3E}">
        <p14:creationId xmlns:p14="http://schemas.microsoft.com/office/powerpoint/2010/main" val="330573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sz="1100" dirty="0">
                <a:latin typeface="Constantia" pitchFamily="18" charset="0"/>
              </a:rPr>
              <a:t>Speaker Notes</a:t>
            </a:r>
          </a:p>
          <a:p>
            <a:pPr>
              <a:defRPr/>
            </a:pPr>
            <a:r>
              <a:rPr lang="en-US" sz="1100" dirty="0">
                <a:latin typeface="Constantia" pitchFamily="18" charset="0"/>
              </a:rPr>
              <a:t>PELL- SEOG</a:t>
            </a:r>
          </a:p>
          <a:p>
            <a:pPr>
              <a:buFont typeface="Arial" pitchFamily="34" charset="0"/>
              <a:buChar char="•"/>
              <a:defRPr/>
            </a:pPr>
            <a:r>
              <a:rPr lang="en-US" sz="1100" dirty="0">
                <a:latin typeface="Constantia" pitchFamily="18" charset="0"/>
              </a:rPr>
              <a:t> Named after senator Pell of Rhode Island, Pell is covered under the Higher Education Act of 1965 </a:t>
            </a:r>
          </a:p>
          <a:p>
            <a:pPr>
              <a:buFont typeface="Arial" pitchFamily="34" charset="0"/>
              <a:buChar char="•"/>
              <a:defRPr/>
            </a:pPr>
            <a:r>
              <a:rPr lang="en-US" sz="1100" dirty="0">
                <a:latin typeface="Constantia" pitchFamily="18" charset="0"/>
              </a:rPr>
              <a:t>Pell is need based and all those with an EFC low enough are eligible so long as he or she has not received a first bachelor’s degree yet or are enrolled in a post baccalaureate program that leads to a teacher’s certification or licensure</a:t>
            </a:r>
          </a:p>
          <a:p>
            <a:pPr>
              <a:buFont typeface="Arial" pitchFamily="34" charset="0"/>
              <a:buChar char="•"/>
              <a:defRPr/>
            </a:pPr>
            <a:r>
              <a:rPr lang="en-US" sz="1100" dirty="0">
                <a:latin typeface="Constantia" pitchFamily="18" charset="0"/>
              </a:rPr>
              <a:t> Currently, the maximum amount is $5730 and for 2014 – 2015.  The</a:t>
            </a:r>
            <a:r>
              <a:rPr lang="en-US" sz="1100" baseline="0" dirty="0">
                <a:latin typeface="Constantia" pitchFamily="18" charset="0"/>
              </a:rPr>
              <a:t> amount of the award will depend on financial need, cost of attendance, and full time or part time status </a:t>
            </a:r>
            <a:endParaRPr lang="en-US" sz="1100" dirty="0">
              <a:latin typeface="Constantia" pitchFamily="18" charset="0"/>
            </a:endParaRPr>
          </a:p>
          <a:p>
            <a:pPr>
              <a:buFont typeface="Arial" pitchFamily="34" charset="0"/>
              <a:buChar char="•"/>
              <a:defRPr/>
            </a:pPr>
            <a:r>
              <a:rPr lang="en-US" sz="1100" dirty="0">
                <a:latin typeface="Constantia" pitchFamily="18" charset="0"/>
              </a:rPr>
              <a:t> The limit on Pell is 12 semesters in duration.</a:t>
            </a:r>
          </a:p>
          <a:p>
            <a:pPr>
              <a:buFont typeface="Arial" pitchFamily="34" charset="0"/>
              <a:buChar char="•"/>
              <a:defRPr/>
            </a:pPr>
            <a:r>
              <a:rPr lang="en-US" sz="1100" dirty="0">
                <a:latin typeface="Constantia" pitchFamily="18" charset="0"/>
              </a:rPr>
              <a:t> SEOG can range from $100 to $4000 – funding is provided by the US Department of Education to institutions to manage.  Goes to most needy first and are very limited. </a:t>
            </a:r>
          </a:p>
          <a:p>
            <a:pPr>
              <a:defRPr/>
            </a:pPr>
            <a:endParaRPr lang="en-US" dirty="0"/>
          </a:p>
          <a:p>
            <a:pPr fontAlgn="base"/>
            <a:r>
              <a:rPr lang="en-US" b="1" dirty="0"/>
              <a:t>The TEACH Grant </a:t>
            </a:r>
            <a:r>
              <a:rPr kumimoji="1" lang="en-US" sz="1200" b="0" i="0" kern="1200" dirty="0">
                <a:solidFill>
                  <a:schemeClr val="tx1"/>
                </a:solidFill>
                <a:latin typeface="Arial" charset="0"/>
                <a:ea typeface="+mn-ea"/>
                <a:cs typeface="+mn-cs"/>
              </a:rPr>
              <a:t>As a condition for receiving a TEACH Grant, you must sign a TEACH Grant Agreement to Serve in which you agree to (among other requirements) teach</a:t>
            </a:r>
          </a:p>
          <a:p>
            <a:pPr fontAlgn="base">
              <a:buFont typeface="Arial" pitchFamily="34" charset="0"/>
              <a:buChar char="•"/>
            </a:pPr>
            <a:r>
              <a:rPr kumimoji="1" lang="en-US" sz="1200" b="0" i="0" kern="1200" dirty="0">
                <a:solidFill>
                  <a:schemeClr val="tx1"/>
                </a:solidFill>
                <a:latin typeface="Arial" charset="0"/>
                <a:ea typeface="+mn-ea"/>
                <a:cs typeface="+mn-cs"/>
              </a:rPr>
              <a:t>in a high-need field </a:t>
            </a:r>
          </a:p>
          <a:p>
            <a:pPr fontAlgn="base">
              <a:buFont typeface="Arial" pitchFamily="34" charset="0"/>
              <a:buChar char="•"/>
            </a:pPr>
            <a:r>
              <a:rPr kumimoji="1" lang="en-US" sz="1200" b="0" i="0" kern="1200" dirty="0">
                <a:solidFill>
                  <a:schemeClr val="tx1"/>
                </a:solidFill>
                <a:latin typeface="Arial" charset="0"/>
                <a:ea typeface="+mn-ea"/>
                <a:cs typeface="+mn-cs"/>
              </a:rPr>
              <a:t>at an elementary school, secondary school, or </a:t>
            </a:r>
            <a:r>
              <a:rPr kumimoji="1" lang="en-US" sz="1200" b="1" i="1" kern="1200" dirty="0">
                <a:solidFill>
                  <a:schemeClr val="tx1"/>
                </a:solidFill>
                <a:latin typeface="Arial" charset="0"/>
                <a:ea typeface="+mn-ea"/>
                <a:cs typeface="+mn-cs"/>
              </a:rPr>
              <a:t>educational service agency</a:t>
            </a:r>
            <a:r>
              <a:rPr kumimoji="1" lang="en-US" sz="1200" b="0" i="0" kern="1200" dirty="0">
                <a:solidFill>
                  <a:schemeClr val="tx1"/>
                </a:solidFill>
                <a:latin typeface="Arial" charset="0"/>
                <a:ea typeface="+mn-ea"/>
                <a:cs typeface="+mn-cs"/>
              </a:rPr>
              <a:t> that serves students from low-income families </a:t>
            </a:r>
          </a:p>
          <a:p>
            <a:pPr fontAlgn="base">
              <a:buFont typeface="Arial" pitchFamily="34" charset="0"/>
              <a:buChar char="•"/>
            </a:pPr>
            <a:r>
              <a:rPr kumimoji="1" lang="en-US" sz="1200" b="0" i="0" kern="1200" dirty="0">
                <a:solidFill>
                  <a:schemeClr val="tx1"/>
                </a:solidFill>
                <a:latin typeface="Arial" charset="0"/>
                <a:ea typeface="+mn-ea"/>
                <a:cs typeface="+mn-cs"/>
              </a:rPr>
              <a:t>for at least four complete academic years within eight years after completing (or ceasing enrollment in) the course of study for which you received the grant.</a:t>
            </a:r>
          </a:p>
          <a:p>
            <a:pPr fontAlgn="base">
              <a:buFont typeface="Arial" pitchFamily="34" charset="0"/>
              <a:buChar char="•"/>
            </a:pPr>
            <a:endParaRPr kumimoji="1" lang="en-US" sz="1200" b="0" i="0" kern="1200" dirty="0">
              <a:solidFill>
                <a:schemeClr val="tx1"/>
              </a:solidFill>
              <a:latin typeface="Arial" charset="0"/>
              <a:ea typeface="+mn-ea"/>
              <a:cs typeface="+mn-cs"/>
            </a:endParaRPr>
          </a:p>
          <a:p>
            <a:pPr fontAlgn="base"/>
            <a:r>
              <a:rPr kumimoji="1" lang="en-US" sz="1200" b="0" i="0" kern="1200" dirty="0">
                <a:solidFill>
                  <a:schemeClr val="tx1"/>
                </a:solidFill>
                <a:effectLst/>
                <a:latin typeface="Arial" charset="0"/>
                <a:ea typeface="+mn-ea"/>
                <a:cs typeface="+mn-cs"/>
              </a:rPr>
              <a:t>For any 2015–16 TEACH Grant first disbursed on or after Oct. 1, 2014, and before Oct. 1, 2015, the maximum award of $4,000 is reduced by 7.3 percent ($292), resulting in a maximum award of $3,708.</a:t>
            </a:r>
          </a:p>
          <a:p>
            <a:pPr fontAlgn="base"/>
            <a:r>
              <a:rPr kumimoji="1" lang="en-US" sz="1200" b="0" i="0" kern="1200" dirty="0">
                <a:solidFill>
                  <a:schemeClr val="tx1"/>
                </a:solidFill>
                <a:effectLst/>
                <a:latin typeface="Arial" charset="0"/>
                <a:ea typeface="+mn-ea"/>
                <a:cs typeface="+mn-cs"/>
              </a:rPr>
              <a:t>For any 2015–16 TEACH Grant first disbursed on or after Oct. 1, 2015, and before Oct. 1, 2016, the maximum award of $4,000 is reduced by 6.8 percent ($272), resulting in a maximum award of $3,728.</a:t>
            </a:r>
          </a:p>
          <a:p>
            <a:pPr fontAlgn="base">
              <a:buFont typeface="Arial" pitchFamily="34" charset="0"/>
              <a:buChar char="•"/>
            </a:pPr>
            <a:endParaRPr kumimoji="1" lang="en-US" sz="1200" b="0" i="0" kern="1200" dirty="0">
              <a:solidFill>
                <a:schemeClr val="tx1"/>
              </a:solidFill>
              <a:latin typeface="Arial" charset="0"/>
              <a:ea typeface="+mn-ea"/>
              <a:cs typeface="+mn-cs"/>
            </a:endParaRPr>
          </a:p>
          <a:p>
            <a:pPr>
              <a:defRPr/>
            </a:pPr>
            <a:endParaRPr lang="en-US" dirty="0"/>
          </a:p>
          <a:p>
            <a:r>
              <a:rPr lang="en-US" b="1" dirty="0"/>
              <a:t>Iraq and Afghanistan Service Grants</a:t>
            </a:r>
          </a:p>
          <a:p>
            <a:pPr fontAlgn="base"/>
            <a:r>
              <a:rPr lang="en-US" dirty="0"/>
              <a:t>The Iraq and Afghanistan Service Grant is provided to certain students whose parent or guardian was a member of the U.S. armed forces and died as a result of military service performed in Iraq or Afghanistan after the events of 9/11. May not be eligible for a federal</a:t>
            </a:r>
            <a:r>
              <a:rPr lang="en-US" baseline="0" dirty="0"/>
              <a:t> PELL Grant but must meet remaining eligibility requirements.  </a:t>
            </a:r>
            <a:r>
              <a:rPr kumimoji="1" lang="en-US" sz="1200" b="0" i="0" kern="1200" dirty="0">
                <a:solidFill>
                  <a:schemeClr val="tx1"/>
                </a:solidFill>
                <a:latin typeface="Arial" charset="0"/>
                <a:ea typeface="+mn-ea"/>
                <a:cs typeface="+mn-cs"/>
              </a:rPr>
              <a:t>For any 2014–15 Iraq and Afghanistan Service Grant first disbursed on or after Oct. 1, 2013, and before Oct. 1, 2014, the maximum award of $5,730 is reduced by 7.2 percent ($412.56), resulting in a maximum award of $5,317.44.  For any 2014–15 Iraq and Afghanistan Service Grant first disbursed on or after Oct. 1, 2014, and before Oct. 1, 2015, the maximum award amount of $5,730 is reduced by 7.3 percent ($418.29), resulting in a maximum award of $5,311.71.</a:t>
            </a:r>
          </a:p>
          <a:p>
            <a:endParaRPr lang="en-US" dirty="0"/>
          </a:p>
        </p:txBody>
      </p:sp>
      <p:sp>
        <p:nvSpPr>
          <p:cNvPr id="44036" name="Date Placeholder 3"/>
          <p:cNvSpPr>
            <a:spLocks noGrp="1"/>
          </p:cNvSpPr>
          <p:nvPr>
            <p:ph type="dt" sz="quarter" idx="1"/>
          </p:nvPr>
        </p:nvSpPr>
        <p:spPr>
          <a:noFill/>
        </p:spPr>
        <p:txBody>
          <a:bodyPr/>
          <a:lstStyle/>
          <a:p>
            <a:pPr defTabSz="919590"/>
            <a:fld id="{7A78E91A-7820-4119-A056-7F1A3F8842CE}" type="datetime1">
              <a:rPr lang="en-US" smtClean="0">
                <a:latin typeface="Times New Roman" pitchFamily="18" charset="0"/>
              </a:rPr>
              <a:pPr defTabSz="919590"/>
              <a:t>10/9/2016</a:t>
            </a:fld>
            <a:endParaRPr lang="en-US" dirty="0">
              <a:latin typeface="Times New Roman" pitchFamily="18" charset="0"/>
            </a:endParaRPr>
          </a:p>
        </p:txBody>
      </p:sp>
      <p:sp>
        <p:nvSpPr>
          <p:cNvPr id="44037" name="Slide Number Placeholder 4"/>
          <p:cNvSpPr>
            <a:spLocks noGrp="1"/>
          </p:cNvSpPr>
          <p:nvPr>
            <p:ph type="sldNum" sz="quarter" idx="5"/>
          </p:nvPr>
        </p:nvSpPr>
        <p:spPr>
          <a:noFill/>
        </p:spPr>
        <p:txBody>
          <a:bodyPr/>
          <a:lstStyle/>
          <a:p>
            <a:pPr defTabSz="919590"/>
            <a:fld id="{FCEFB530-D11D-41EE-BD39-CE628287913C}" type="slidenum">
              <a:rPr lang="en-US" smtClean="0">
                <a:latin typeface="Times New Roman" pitchFamily="18" charset="0"/>
              </a:rPr>
              <a:pPr defTabSz="919590"/>
              <a:t>7</a:t>
            </a:fld>
            <a:endParaRPr lang="en-US" dirty="0">
              <a:latin typeface="Times New Roman" pitchFamily="18" charset="0"/>
            </a:endParaRPr>
          </a:p>
        </p:txBody>
      </p:sp>
    </p:spTree>
    <p:extLst>
      <p:ext uri="{BB962C8B-B14F-4D97-AF65-F5344CB8AC3E}">
        <p14:creationId xmlns:p14="http://schemas.microsoft.com/office/powerpoint/2010/main" val="426576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sz="1100" b="1" u="sng" dirty="0">
                <a:latin typeface="Constantia" pitchFamily="18" charset="0"/>
              </a:rPr>
              <a:t>EOF (</a:t>
            </a:r>
            <a:r>
              <a:rPr lang="en-US" sz="1100" dirty="0">
                <a:latin typeface="Constantia" pitchFamily="18" charset="0"/>
              </a:rPr>
              <a:t>excellent program for financially and economically disadvantaged students)</a:t>
            </a:r>
          </a:p>
          <a:p>
            <a:pPr>
              <a:defRPr/>
            </a:pPr>
            <a:r>
              <a:rPr lang="en-US" sz="1100" dirty="0">
                <a:latin typeface="Constantia" pitchFamily="18" charset="0"/>
              </a:rPr>
              <a:t>EOF supports a wide array of campus-based outreach and support services to help program participants succeed and graduate</a:t>
            </a:r>
          </a:p>
          <a:p>
            <a:pPr>
              <a:defRPr/>
            </a:pPr>
            <a:r>
              <a:rPr lang="en-US" sz="1100" b="1" dirty="0">
                <a:latin typeface="Constantia" pitchFamily="18" charset="0"/>
              </a:rPr>
              <a:t>Benefits</a:t>
            </a:r>
            <a:endParaRPr lang="en-US" sz="1100" dirty="0">
              <a:latin typeface="Constantia" pitchFamily="18" charset="0"/>
            </a:endParaRPr>
          </a:p>
          <a:p>
            <a:pPr>
              <a:buFont typeface="Arial" pitchFamily="34" charset="0"/>
              <a:buChar char="•"/>
              <a:defRPr/>
            </a:pPr>
            <a:r>
              <a:rPr lang="en-US" sz="1100" dirty="0">
                <a:latin typeface="Constantia" pitchFamily="18" charset="0"/>
              </a:rPr>
              <a:t>Students enrolled in an EOF program receive financial assistance through annual grants ranging from $200 to $2,500.  </a:t>
            </a:r>
            <a:r>
              <a:rPr lang="en-US" sz="1100" dirty="0"/>
              <a:t>Family must have a documented history of financial and economic disadvantage -  Some schools require that you are a first generation college student.</a:t>
            </a:r>
          </a:p>
          <a:p>
            <a:pPr>
              <a:defRPr/>
            </a:pPr>
            <a:endParaRPr lang="en-US" sz="1100" dirty="0">
              <a:latin typeface="Constantia" pitchFamily="18" charset="0"/>
            </a:endParaRPr>
          </a:p>
          <a:p>
            <a:pPr>
              <a:defRPr/>
            </a:pPr>
            <a:r>
              <a:rPr lang="en-US" sz="1100" dirty="0">
                <a:latin typeface="Constantia" pitchFamily="18" charset="0"/>
              </a:rPr>
              <a:t>The amount of the grant varies depending upon financial need, cost of attendance and available funding.</a:t>
            </a:r>
            <a:br>
              <a:rPr lang="en-US" sz="1100" dirty="0">
                <a:latin typeface="Constantia" pitchFamily="18" charset="0"/>
              </a:rPr>
            </a:br>
            <a:r>
              <a:rPr lang="en-US" sz="1100" dirty="0">
                <a:latin typeface="Constantia" pitchFamily="18" charset="0"/>
              </a:rPr>
              <a:t>Awards are renewable annually based on continued eligibility.</a:t>
            </a:r>
          </a:p>
          <a:p>
            <a:pPr>
              <a:defRPr/>
            </a:pPr>
            <a:endParaRPr lang="en-US" sz="1100" dirty="0">
              <a:latin typeface="Constantia" pitchFamily="18" charset="0"/>
            </a:endParaRPr>
          </a:p>
          <a:p>
            <a:pPr>
              <a:defRPr/>
            </a:pPr>
            <a:r>
              <a:rPr lang="en-US" sz="1100" dirty="0">
                <a:latin typeface="Constantia" pitchFamily="18" charset="0"/>
              </a:rPr>
              <a:t>GUS - $1,000 annual award – top 5% of HS graduating class</a:t>
            </a:r>
          </a:p>
          <a:p>
            <a:pPr indent="-272564">
              <a:buFont typeface="Arial" pitchFamily="34" charset="0"/>
              <a:buChar char="•"/>
            </a:pPr>
            <a:r>
              <a:rPr lang="en-US" sz="1100" dirty="0">
                <a:latin typeface="Arial"/>
              </a:rPr>
              <a:t>Asbury Park City</a:t>
            </a:r>
          </a:p>
          <a:p>
            <a:pPr indent="-272564">
              <a:buFont typeface="Arial" pitchFamily="34" charset="0"/>
              <a:buChar char="•"/>
            </a:pPr>
            <a:r>
              <a:rPr lang="en-US" sz="1100" dirty="0">
                <a:latin typeface="Arial"/>
              </a:rPr>
              <a:t>Camden City</a:t>
            </a:r>
          </a:p>
          <a:p>
            <a:pPr indent="-272564">
              <a:buFont typeface="Arial" pitchFamily="34" charset="0"/>
              <a:buChar char="•"/>
            </a:pPr>
            <a:r>
              <a:rPr lang="en-US" sz="1100" dirty="0">
                <a:latin typeface="Arial"/>
              </a:rPr>
              <a:t>East Orange City</a:t>
            </a:r>
          </a:p>
          <a:p>
            <a:pPr indent="-272564">
              <a:buFont typeface="Arial" pitchFamily="34" charset="0"/>
              <a:buChar char="•"/>
            </a:pPr>
            <a:r>
              <a:rPr lang="en-US" sz="1100" dirty="0">
                <a:latin typeface="Arial"/>
              </a:rPr>
              <a:t>Irvington Township</a:t>
            </a:r>
          </a:p>
          <a:p>
            <a:pPr indent="-272564">
              <a:buFont typeface="Arial" pitchFamily="34" charset="0"/>
              <a:buChar char="•"/>
            </a:pPr>
            <a:r>
              <a:rPr lang="en-US" sz="1100" dirty="0">
                <a:latin typeface="Arial"/>
              </a:rPr>
              <a:t>Jersey City</a:t>
            </a:r>
          </a:p>
          <a:p>
            <a:pPr indent="-272564">
              <a:buFont typeface="Arial" pitchFamily="34" charset="0"/>
              <a:buChar char="•"/>
            </a:pPr>
            <a:r>
              <a:rPr lang="en-US" sz="1100" dirty="0">
                <a:latin typeface="Arial"/>
              </a:rPr>
              <a:t>Lakewood Township</a:t>
            </a:r>
          </a:p>
          <a:p>
            <a:pPr indent="-272564">
              <a:buFont typeface="Arial" pitchFamily="34" charset="0"/>
              <a:buChar char="•"/>
            </a:pPr>
            <a:r>
              <a:rPr lang="en-US" sz="1100" dirty="0">
                <a:latin typeface="Arial"/>
              </a:rPr>
              <a:t>Millville City</a:t>
            </a:r>
          </a:p>
          <a:p>
            <a:pPr indent="-272564">
              <a:buFont typeface="Arial" pitchFamily="34" charset="0"/>
              <a:buChar char="•"/>
            </a:pPr>
            <a:r>
              <a:rPr lang="en-US" sz="1100" dirty="0">
                <a:latin typeface="Arial"/>
              </a:rPr>
              <a:t>Newark City</a:t>
            </a:r>
          </a:p>
          <a:p>
            <a:pPr indent="-272564">
              <a:buFont typeface="Arial" pitchFamily="34" charset="0"/>
              <a:buChar char="•"/>
            </a:pPr>
            <a:r>
              <a:rPr lang="en-US" sz="1100" dirty="0">
                <a:latin typeface="Arial"/>
              </a:rPr>
              <a:t>New Brunswick City</a:t>
            </a:r>
          </a:p>
          <a:p>
            <a:pPr indent="-272564">
              <a:buFont typeface="Arial" pitchFamily="34" charset="0"/>
              <a:buChar char="•"/>
            </a:pPr>
            <a:r>
              <a:rPr lang="en-US" sz="1100" dirty="0">
                <a:latin typeface="Arial"/>
              </a:rPr>
              <a:t>Paterson City</a:t>
            </a:r>
          </a:p>
          <a:p>
            <a:pPr indent="-272564">
              <a:buFont typeface="Arial" pitchFamily="34" charset="0"/>
              <a:buChar char="•"/>
            </a:pPr>
            <a:r>
              <a:rPr lang="en-US" sz="1100" dirty="0">
                <a:latin typeface="Arial"/>
              </a:rPr>
              <a:t>Plainfield City</a:t>
            </a:r>
          </a:p>
          <a:p>
            <a:pPr indent="-272564">
              <a:buFont typeface="Arial" pitchFamily="34" charset="0"/>
              <a:buChar char="•"/>
            </a:pPr>
            <a:r>
              <a:rPr lang="en-US" sz="1100" dirty="0">
                <a:latin typeface="Arial"/>
              </a:rPr>
              <a:t>Roselle Borough</a:t>
            </a:r>
          </a:p>
          <a:p>
            <a:pPr indent="-272564">
              <a:buFont typeface="Arial" pitchFamily="34" charset="0"/>
              <a:buChar char="•"/>
            </a:pPr>
            <a:r>
              <a:rPr lang="en-US" sz="1100" dirty="0">
                <a:latin typeface="Arial"/>
              </a:rPr>
              <a:t>Trenton City</a:t>
            </a:r>
          </a:p>
          <a:p>
            <a:pPr indent="-272564">
              <a:buFont typeface="Arial" pitchFamily="34" charset="0"/>
              <a:buChar char="•"/>
            </a:pPr>
            <a:r>
              <a:rPr lang="en-US" sz="1100" dirty="0">
                <a:latin typeface="Arial"/>
              </a:rPr>
              <a:t>Vineland City</a:t>
            </a:r>
          </a:p>
          <a:p>
            <a:pPr>
              <a:defRPr/>
            </a:pPr>
            <a:endParaRPr lang="en-US" sz="1100" dirty="0">
              <a:latin typeface="Constantia" pitchFamily="18" charset="0"/>
            </a:endParaRPr>
          </a:p>
          <a:p>
            <a:pPr>
              <a:defRPr/>
            </a:pPr>
            <a:endParaRPr lang="en-US" dirty="0"/>
          </a:p>
        </p:txBody>
      </p:sp>
      <p:sp>
        <p:nvSpPr>
          <p:cNvPr id="44036" name="Date Placeholder 3"/>
          <p:cNvSpPr>
            <a:spLocks noGrp="1"/>
          </p:cNvSpPr>
          <p:nvPr>
            <p:ph type="dt" sz="quarter" idx="1"/>
          </p:nvPr>
        </p:nvSpPr>
        <p:spPr>
          <a:noFill/>
        </p:spPr>
        <p:txBody>
          <a:bodyPr/>
          <a:lstStyle/>
          <a:p>
            <a:pPr defTabSz="919590"/>
            <a:fld id="{7A78E91A-7820-4119-A056-7F1A3F8842CE}" type="datetime1">
              <a:rPr lang="en-US" smtClean="0">
                <a:latin typeface="Times New Roman" pitchFamily="18" charset="0"/>
              </a:rPr>
              <a:pPr defTabSz="919590"/>
              <a:t>10/9/2016</a:t>
            </a:fld>
            <a:endParaRPr lang="en-US" dirty="0">
              <a:latin typeface="Times New Roman" pitchFamily="18" charset="0"/>
            </a:endParaRPr>
          </a:p>
        </p:txBody>
      </p:sp>
      <p:sp>
        <p:nvSpPr>
          <p:cNvPr id="44037" name="Slide Number Placeholder 4"/>
          <p:cNvSpPr>
            <a:spLocks noGrp="1"/>
          </p:cNvSpPr>
          <p:nvPr>
            <p:ph type="sldNum" sz="quarter" idx="5"/>
          </p:nvPr>
        </p:nvSpPr>
        <p:spPr>
          <a:noFill/>
        </p:spPr>
        <p:txBody>
          <a:bodyPr/>
          <a:lstStyle/>
          <a:p>
            <a:pPr defTabSz="919590"/>
            <a:fld id="{FCEFB530-D11D-41EE-BD39-CE628287913C}" type="slidenum">
              <a:rPr lang="en-US" smtClean="0">
                <a:latin typeface="Times New Roman" pitchFamily="18" charset="0"/>
              </a:rPr>
              <a:pPr defTabSz="919590"/>
              <a:t>8</a:t>
            </a:fld>
            <a:endParaRPr lang="en-US" dirty="0">
              <a:latin typeface="Times New Roman" pitchFamily="18" charset="0"/>
            </a:endParaRPr>
          </a:p>
        </p:txBody>
      </p:sp>
    </p:spTree>
    <p:extLst>
      <p:ext uri="{BB962C8B-B14F-4D97-AF65-F5344CB8AC3E}">
        <p14:creationId xmlns:p14="http://schemas.microsoft.com/office/powerpoint/2010/main" val="3208130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sz="1100" b="1" u="sng" dirty="0">
                <a:latin typeface="Constantia" pitchFamily="18" charset="0"/>
              </a:rPr>
              <a:t>EOF (</a:t>
            </a:r>
            <a:r>
              <a:rPr lang="en-US" sz="1100" dirty="0">
                <a:latin typeface="Constantia" pitchFamily="18" charset="0"/>
              </a:rPr>
              <a:t>excellent program for financially and economically disadvantaged students)</a:t>
            </a:r>
          </a:p>
          <a:p>
            <a:pPr>
              <a:defRPr/>
            </a:pPr>
            <a:r>
              <a:rPr lang="en-US" sz="1100" dirty="0">
                <a:latin typeface="Constantia" pitchFamily="18" charset="0"/>
              </a:rPr>
              <a:t>EOF supports a wide array of campus-based outreach and support services to help program participants succeed and graduate</a:t>
            </a:r>
          </a:p>
          <a:p>
            <a:pPr>
              <a:defRPr/>
            </a:pPr>
            <a:r>
              <a:rPr lang="en-US" sz="1100" b="1" dirty="0">
                <a:latin typeface="Constantia" pitchFamily="18" charset="0"/>
              </a:rPr>
              <a:t>Benefits</a:t>
            </a:r>
            <a:endParaRPr lang="en-US" sz="1100" dirty="0">
              <a:latin typeface="Constantia" pitchFamily="18" charset="0"/>
            </a:endParaRPr>
          </a:p>
          <a:p>
            <a:pPr>
              <a:buFont typeface="Arial" pitchFamily="34" charset="0"/>
              <a:buChar char="•"/>
              <a:defRPr/>
            </a:pPr>
            <a:r>
              <a:rPr lang="en-US" sz="1100" dirty="0">
                <a:latin typeface="Constantia" pitchFamily="18" charset="0"/>
              </a:rPr>
              <a:t>Students enrolled in an EOF program receive financial assistance through annual grants ranging from $200 to $2,500.  </a:t>
            </a:r>
            <a:r>
              <a:rPr lang="en-US" sz="1100" dirty="0"/>
              <a:t>Family must have a documented history of financial and economic disadvantage -  Some schools require that you are a first generation college student.</a:t>
            </a:r>
          </a:p>
          <a:p>
            <a:pPr>
              <a:defRPr/>
            </a:pPr>
            <a:endParaRPr lang="en-US" sz="1100" dirty="0">
              <a:latin typeface="Constantia" pitchFamily="18" charset="0"/>
            </a:endParaRPr>
          </a:p>
          <a:p>
            <a:pPr>
              <a:defRPr/>
            </a:pPr>
            <a:r>
              <a:rPr lang="en-US" sz="1100" dirty="0">
                <a:latin typeface="Constantia" pitchFamily="18" charset="0"/>
              </a:rPr>
              <a:t>The amount of the grant varies depending upon financial need, cost of attendance and available funding.</a:t>
            </a:r>
            <a:br>
              <a:rPr lang="en-US" sz="1100" dirty="0">
                <a:latin typeface="Constantia" pitchFamily="18" charset="0"/>
              </a:rPr>
            </a:br>
            <a:r>
              <a:rPr lang="en-US" sz="1100" dirty="0">
                <a:latin typeface="Constantia" pitchFamily="18" charset="0"/>
              </a:rPr>
              <a:t>Awards are renewable annually based on continued eligibility.</a:t>
            </a:r>
          </a:p>
          <a:p>
            <a:pPr>
              <a:defRPr/>
            </a:pPr>
            <a:endParaRPr lang="en-US" sz="1100" dirty="0">
              <a:latin typeface="Constantia" pitchFamily="18" charset="0"/>
            </a:endParaRPr>
          </a:p>
          <a:p>
            <a:pPr>
              <a:defRPr/>
            </a:pPr>
            <a:r>
              <a:rPr lang="en-US" sz="1100" dirty="0">
                <a:latin typeface="Constantia" pitchFamily="18" charset="0"/>
              </a:rPr>
              <a:t>GUS - $1,000 annual award – top 5% of HS graduating class</a:t>
            </a:r>
          </a:p>
          <a:p>
            <a:pPr indent="-272564">
              <a:buFont typeface="Arial" pitchFamily="34" charset="0"/>
              <a:buChar char="•"/>
            </a:pPr>
            <a:r>
              <a:rPr lang="en-US" sz="1100" dirty="0">
                <a:latin typeface="Arial"/>
              </a:rPr>
              <a:t>Asbury Park City</a:t>
            </a:r>
          </a:p>
          <a:p>
            <a:pPr indent="-272564">
              <a:buFont typeface="Arial" pitchFamily="34" charset="0"/>
              <a:buChar char="•"/>
            </a:pPr>
            <a:r>
              <a:rPr lang="en-US" sz="1100" dirty="0">
                <a:latin typeface="Arial"/>
              </a:rPr>
              <a:t>Camden City</a:t>
            </a:r>
          </a:p>
          <a:p>
            <a:pPr indent="-272564">
              <a:buFont typeface="Arial" pitchFamily="34" charset="0"/>
              <a:buChar char="•"/>
            </a:pPr>
            <a:r>
              <a:rPr lang="en-US" sz="1100" dirty="0">
                <a:latin typeface="Arial"/>
              </a:rPr>
              <a:t>East Orange City</a:t>
            </a:r>
          </a:p>
          <a:p>
            <a:pPr indent="-272564">
              <a:buFont typeface="Arial" pitchFamily="34" charset="0"/>
              <a:buChar char="•"/>
            </a:pPr>
            <a:r>
              <a:rPr lang="en-US" sz="1100" dirty="0">
                <a:latin typeface="Arial"/>
              </a:rPr>
              <a:t>Irvington Township</a:t>
            </a:r>
          </a:p>
          <a:p>
            <a:pPr indent="-272564">
              <a:buFont typeface="Arial" pitchFamily="34" charset="0"/>
              <a:buChar char="•"/>
            </a:pPr>
            <a:r>
              <a:rPr lang="en-US" sz="1100" dirty="0">
                <a:latin typeface="Arial"/>
              </a:rPr>
              <a:t>Jersey City</a:t>
            </a:r>
          </a:p>
          <a:p>
            <a:pPr indent="-272564">
              <a:buFont typeface="Arial" pitchFamily="34" charset="0"/>
              <a:buChar char="•"/>
            </a:pPr>
            <a:r>
              <a:rPr lang="en-US" sz="1100" dirty="0">
                <a:latin typeface="Arial"/>
              </a:rPr>
              <a:t>Lakewood Township</a:t>
            </a:r>
          </a:p>
          <a:p>
            <a:pPr indent="-272564">
              <a:buFont typeface="Arial" pitchFamily="34" charset="0"/>
              <a:buChar char="•"/>
            </a:pPr>
            <a:r>
              <a:rPr lang="en-US" sz="1100" dirty="0">
                <a:latin typeface="Arial"/>
              </a:rPr>
              <a:t>Millville City</a:t>
            </a:r>
          </a:p>
          <a:p>
            <a:pPr indent="-272564">
              <a:buFont typeface="Arial" pitchFamily="34" charset="0"/>
              <a:buChar char="•"/>
            </a:pPr>
            <a:r>
              <a:rPr lang="en-US" sz="1100" dirty="0">
                <a:latin typeface="Arial"/>
              </a:rPr>
              <a:t>Newark City</a:t>
            </a:r>
          </a:p>
          <a:p>
            <a:pPr indent="-272564">
              <a:buFont typeface="Arial" pitchFamily="34" charset="0"/>
              <a:buChar char="•"/>
            </a:pPr>
            <a:r>
              <a:rPr lang="en-US" sz="1100" dirty="0">
                <a:latin typeface="Arial"/>
              </a:rPr>
              <a:t>New Brunswick City</a:t>
            </a:r>
          </a:p>
          <a:p>
            <a:pPr indent="-272564">
              <a:buFont typeface="Arial" pitchFamily="34" charset="0"/>
              <a:buChar char="•"/>
            </a:pPr>
            <a:r>
              <a:rPr lang="en-US" sz="1100" dirty="0">
                <a:latin typeface="Arial"/>
              </a:rPr>
              <a:t>Paterson City</a:t>
            </a:r>
          </a:p>
          <a:p>
            <a:pPr indent="-272564">
              <a:buFont typeface="Arial" pitchFamily="34" charset="0"/>
              <a:buChar char="•"/>
            </a:pPr>
            <a:r>
              <a:rPr lang="en-US" sz="1100" dirty="0">
                <a:latin typeface="Arial"/>
              </a:rPr>
              <a:t>Plainfield City</a:t>
            </a:r>
          </a:p>
          <a:p>
            <a:pPr indent="-272564">
              <a:buFont typeface="Arial" pitchFamily="34" charset="0"/>
              <a:buChar char="•"/>
            </a:pPr>
            <a:r>
              <a:rPr lang="en-US" sz="1100" dirty="0">
                <a:latin typeface="Arial"/>
              </a:rPr>
              <a:t>Roselle Borough</a:t>
            </a:r>
          </a:p>
          <a:p>
            <a:pPr indent="-272564">
              <a:buFont typeface="Arial" pitchFamily="34" charset="0"/>
              <a:buChar char="•"/>
            </a:pPr>
            <a:r>
              <a:rPr lang="en-US" sz="1100" dirty="0">
                <a:latin typeface="Arial"/>
              </a:rPr>
              <a:t>Trenton City</a:t>
            </a:r>
          </a:p>
          <a:p>
            <a:pPr indent="-272564">
              <a:buFont typeface="Arial" pitchFamily="34" charset="0"/>
              <a:buChar char="•"/>
            </a:pPr>
            <a:r>
              <a:rPr lang="en-US" sz="1100" dirty="0">
                <a:latin typeface="Arial"/>
              </a:rPr>
              <a:t>Vineland City</a:t>
            </a:r>
            <a:endParaRPr lang="en-US" sz="1100" dirty="0">
              <a:latin typeface="Constantia" pitchFamily="18" charset="0"/>
            </a:endParaRPr>
          </a:p>
          <a:p>
            <a:pPr>
              <a:defRPr/>
            </a:pPr>
            <a:endParaRPr lang="en-US" dirty="0"/>
          </a:p>
        </p:txBody>
      </p:sp>
      <p:sp>
        <p:nvSpPr>
          <p:cNvPr id="44036" name="Date Placeholder 3"/>
          <p:cNvSpPr>
            <a:spLocks noGrp="1"/>
          </p:cNvSpPr>
          <p:nvPr>
            <p:ph type="dt" sz="quarter" idx="1"/>
          </p:nvPr>
        </p:nvSpPr>
        <p:spPr>
          <a:noFill/>
        </p:spPr>
        <p:txBody>
          <a:bodyPr/>
          <a:lstStyle/>
          <a:p>
            <a:pPr defTabSz="919590"/>
            <a:fld id="{7A78E91A-7820-4119-A056-7F1A3F8842CE}" type="datetime1">
              <a:rPr lang="en-US" smtClean="0">
                <a:latin typeface="Times New Roman" pitchFamily="18" charset="0"/>
              </a:rPr>
              <a:pPr defTabSz="919590"/>
              <a:t>10/9/2016</a:t>
            </a:fld>
            <a:endParaRPr lang="en-US" dirty="0">
              <a:latin typeface="Times New Roman" pitchFamily="18" charset="0"/>
            </a:endParaRPr>
          </a:p>
        </p:txBody>
      </p:sp>
      <p:sp>
        <p:nvSpPr>
          <p:cNvPr id="44037" name="Slide Number Placeholder 4"/>
          <p:cNvSpPr>
            <a:spLocks noGrp="1"/>
          </p:cNvSpPr>
          <p:nvPr>
            <p:ph type="sldNum" sz="quarter" idx="5"/>
          </p:nvPr>
        </p:nvSpPr>
        <p:spPr>
          <a:noFill/>
        </p:spPr>
        <p:txBody>
          <a:bodyPr/>
          <a:lstStyle/>
          <a:p>
            <a:pPr defTabSz="919590"/>
            <a:fld id="{FCEFB530-D11D-41EE-BD39-CE628287913C}" type="slidenum">
              <a:rPr lang="en-US" smtClean="0">
                <a:latin typeface="Times New Roman" pitchFamily="18" charset="0"/>
              </a:rPr>
              <a:pPr defTabSz="919590"/>
              <a:t>9</a:t>
            </a:fld>
            <a:endParaRPr lang="en-US" dirty="0">
              <a:latin typeface="Times New Roman" pitchFamily="18" charset="0"/>
            </a:endParaRPr>
          </a:p>
        </p:txBody>
      </p:sp>
    </p:spTree>
    <p:extLst>
      <p:ext uri="{BB962C8B-B14F-4D97-AF65-F5344CB8AC3E}">
        <p14:creationId xmlns:p14="http://schemas.microsoft.com/office/powerpoint/2010/main" val="66590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933133" y="4411520"/>
            <a:ext cx="5129849" cy="4518427"/>
          </a:xfrm>
        </p:spPr>
        <p:txBody>
          <a:bodyPr>
            <a:normAutofit fontScale="32500" lnSpcReduction="20000"/>
          </a:bodyPr>
          <a:lstStyle/>
          <a:p>
            <a:pPr eaLnBrk="1" hangingPunct="1">
              <a:lnSpc>
                <a:spcPct val="120000"/>
              </a:lnSpc>
              <a:spcBef>
                <a:spcPts val="0"/>
              </a:spcBef>
              <a:defRPr/>
            </a:pPr>
            <a:r>
              <a:rPr lang="en-US" sz="2400" dirty="0">
                <a:latin typeface="Arial"/>
              </a:rPr>
              <a:t>Governor Christie signed Public Law 2012, Chapter 8 (PL 2012, c.8) into law on May 2, 2012 amending the NJ STARS and NJ STARS II Programs to make them more sustainable.</a:t>
            </a:r>
          </a:p>
          <a:p>
            <a:pPr lvl="1">
              <a:lnSpc>
                <a:spcPct val="120000"/>
              </a:lnSpc>
              <a:spcBef>
                <a:spcPts val="0"/>
              </a:spcBef>
              <a:defRPr/>
            </a:pPr>
            <a:r>
              <a:rPr lang="en-US" sz="2000" dirty="0">
                <a:latin typeface="Arial"/>
              </a:rPr>
              <a:t>Limits the amount of the NJ STARS scholarship to tuition only.  Budgetary footnote language has limited NJ STARS awards to tuition only since fall 2010 for new program participants.</a:t>
            </a:r>
          </a:p>
          <a:p>
            <a:pPr lvl="1">
              <a:lnSpc>
                <a:spcPct val="120000"/>
              </a:lnSpc>
              <a:spcBef>
                <a:spcPts val="0"/>
              </a:spcBef>
              <a:defRPr/>
            </a:pPr>
            <a:r>
              <a:rPr lang="en-US" sz="2000" dirty="0">
                <a:latin typeface="Arial"/>
              </a:rPr>
              <a:t>Eligibility requirements are unchanged.</a:t>
            </a:r>
          </a:p>
          <a:p>
            <a:pPr lvl="2">
              <a:lnSpc>
                <a:spcPct val="120000"/>
              </a:lnSpc>
              <a:spcBef>
                <a:spcPts val="0"/>
              </a:spcBef>
              <a:defRPr/>
            </a:pPr>
            <a:r>
              <a:rPr lang="en-US" sz="1700" dirty="0">
                <a:latin typeface="Arial"/>
              </a:rPr>
              <a:t>Must graduate in the top 15.0% of their high school graduating</a:t>
            </a:r>
            <a:r>
              <a:rPr lang="en-US" sz="1700" baseline="0" dirty="0">
                <a:latin typeface="Arial"/>
              </a:rPr>
              <a:t> </a:t>
            </a:r>
            <a:r>
              <a:rPr lang="en-US" sz="1700" dirty="0">
                <a:latin typeface="Arial"/>
              </a:rPr>
              <a:t>class.</a:t>
            </a:r>
          </a:p>
          <a:p>
            <a:pPr lvl="2">
              <a:lnSpc>
                <a:spcPct val="120000"/>
              </a:lnSpc>
              <a:spcBef>
                <a:spcPts val="0"/>
              </a:spcBef>
              <a:defRPr/>
            </a:pPr>
            <a:r>
              <a:rPr lang="en-US" sz="1700" dirty="0">
                <a:latin typeface="Arial"/>
              </a:rPr>
              <a:t>NJ STARS-eligible students must file a FAFSA and complete the State grant record within established State deadlines.</a:t>
            </a:r>
          </a:p>
          <a:p>
            <a:pPr lvl="2">
              <a:lnSpc>
                <a:spcPct val="120000"/>
              </a:lnSpc>
              <a:spcBef>
                <a:spcPts val="0"/>
              </a:spcBef>
              <a:defRPr/>
            </a:pPr>
            <a:r>
              <a:rPr lang="en-US" sz="1700" dirty="0">
                <a:latin typeface="Arial"/>
              </a:rPr>
              <a:t>Students may be eligible to receive NJ STARS awards for up to five semesters.  Funds are not available to cover summer payments. </a:t>
            </a:r>
          </a:p>
          <a:p>
            <a:pPr lvl="2">
              <a:lnSpc>
                <a:spcPct val="120000"/>
              </a:lnSpc>
              <a:spcBef>
                <a:spcPts val="0"/>
              </a:spcBef>
              <a:defRPr/>
            </a:pPr>
            <a:r>
              <a:rPr lang="en-US" sz="1700" dirty="0">
                <a:latin typeface="Arial"/>
              </a:rPr>
              <a:t>NJ STARS-eligible high school graduates may receive awards based on </a:t>
            </a:r>
            <a:r>
              <a:rPr lang="en-US" sz="1700" b="1" dirty="0">
                <a:latin typeface="Arial"/>
              </a:rPr>
              <a:t>tuition only</a:t>
            </a:r>
            <a:r>
              <a:rPr lang="en-US" sz="1700" dirty="0">
                <a:latin typeface="Arial"/>
              </a:rPr>
              <a:t>, after deducting any other federal  and/or State grants and scholarships.</a:t>
            </a:r>
          </a:p>
          <a:p>
            <a:pPr lvl="2">
              <a:lnSpc>
                <a:spcPct val="120000"/>
              </a:lnSpc>
              <a:spcBef>
                <a:spcPts val="0"/>
              </a:spcBef>
              <a:defRPr/>
            </a:pPr>
            <a:endParaRPr lang="en-US" sz="1700" dirty="0">
              <a:latin typeface="Arial"/>
            </a:endParaRPr>
          </a:p>
          <a:p>
            <a:pPr eaLnBrk="1" hangingPunct="1">
              <a:defRPr/>
            </a:pPr>
            <a:r>
              <a:rPr lang="en-US" sz="2400" dirty="0">
                <a:latin typeface="Arial"/>
              </a:rPr>
              <a:t>Students must attain a minimum cumulative grade point average (GPA) of 3.0 or higher at the start of the third semester of county college enrollment to remain eligible for NJ STARS.  Summer courses are included in determining the cumulative GPA.</a:t>
            </a:r>
            <a:br>
              <a:rPr lang="en-US" sz="2400" dirty="0">
                <a:latin typeface="Arial"/>
              </a:rPr>
            </a:br>
            <a:endParaRPr lang="en-US" sz="2400" dirty="0">
              <a:latin typeface="Arial"/>
            </a:endParaRPr>
          </a:p>
          <a:p>
            <a:pPr eaLnBrk="1" hangingPunct="1">
              <a:defRPr/>
            </a:pPr>
            <a:r>
              <a:rPr lang="en-US" sz="2400" dirty="0">
                <a:latin typeface="Arial"/>
              </a:rPr>
              <a:t> Students must maintain continuous full-time enrollment unless on a medical leave that is approved by the county college prior to the completion of the semester for which the leave is being granted.</a:t>
            </a:r>
          </a:p>
          <a:p>
            <a:pPr eaLnBrk="1" hangingPunct="1">
              <a:defRPr/>
            </a:pPr>
            <a:endParaRPr lang="en-US" sz="2400" dirty="0">
              <a:latin typeface="Arial"/>
            </a:endParaRPr>
          </a:p>
          <a:p>
            <a:pPr>
              <a:defRPr/>
            </a:pPr>
            <a:endParaRPr lang="en-US" sz="2800" dirty="0">
              <a:latin typeface="Arial"/>
            </a:endParaRPr>
          </a:p>
          <a:p>
            <a:pPr>
              <a:defRPr/>
            </a:pPr>
            <a:r>
              <a:rPr lang="en-US" sz="2800" dirty="0">
                <a:latin typeface="Arial"/>
              </a:rPr>
              <a:t>NJSTARS II</a:t>
            </a:r>
          </a:p>
          <a:p>
            <a:pPr>
              <a:defRPr/>
            </a:pPr>
            <a:r>
              <a:rPr lang="en-US" sz="2800" dirty="0">
                <a:latin typeface="Arial"/>
              </a:rPr>
              <a:t>Eligibility Requirements as follows:</a:t>
            </a:r>
          </a:p>
          <a:p>
            <a:pPr lvl="1">
              <a:defRPr/>
            </a:pPr>
            <a:r>
              <a:rPr lang="en-US" sz="2200" dirty="0">
                <a:latin typeface="Arial"/>
              </a:rPr>
              <a:t>Earn an associate degree from their home New Jersey county college as an NJ STARS recipient.  Must graduate with a cumulative GPA of 3.25 or higher.</a:t>
            </a:r>
          </a:p>
          <a:p>
            <a:pPr lvl="1">
              <a:defRPr/>
            </a:pPr>
            <a:r>
              <a:rPr lang="en-US" sz="2200" dirty="0">
                <a:latin typeface="Arial"/>
              </a:rPr>
              <a:t>Family income (taxable and untaxed income) must be less than $250,000 as derived by the FAFSA</a:t>
            </a:r>
          </a:p>
          <a:p>
            <a:pPr lvl="1">
              <a:defRPr/>
            </a:pPr>
            <a:r>
              <a:rPr lang="en-US" sz="2200" dirty="0">
                <a:latin typeface="Arial"/>
              </a:rPr>
              <a:t>Meet all other program eligibility requirements, including admission into a baccalaureate program at a New Jersey four-year public  or private college or university that participates in the TAG program</a:t>
            </a:r>
          </a:p>
          <a:p>
            <a:pPr lvl="1">
              <a:defRPr/>
            </a:pPr>
            <a:r>
              <a:rPr lang="en-US" sz="2200" dirty="0">
                <a:latin typeface="Arial"/>
              </a:rPr>
              <a:t>Complete a FAFSA and the State grant record within established State deadlines</a:t>
            </a:r>
          </a:p>
          <a:p>
            <a:pPr>
              <a:defRPr/>
            </a:pPr>
            <a:endParaRPr lang="en-US" sz="2400" dirty="0">
              <a:latin typeface="Arial"/>
            </a:endParaRPr>
          </a:p>
          <a:p>
            <a:pPr>
              <a:defRPr/>
            </a:pPr>
            <a:r>
              <a:rPr lang="en-US" sz="2400" dirty="0">
                <a:latin typeface="Arial"/>
              </a:rPr>
              <a:t>NJ STARS II benefits for non-renewal students were changed by Bill PL 2012, c.8</a:t>
            </a:r>
          </a:p>
          <a:p>
            <a:pPr lvl="1">
              <a:defRPr/>
            </a:pPr>
            <a:r>
              <a:rPr lang="en-US" sz="2200" dirty="0">
                <a:latin typeface="Arial"/>
              </a:rPr>
              <a:t>Non-renewal NJ STARS II students may receive up to </a:t>
            </a:r>
            <a:r>
              <a:rPr lang="en-US" sz="2200" dirty="0">
                <a:solidFill>
                  <a:srgbClr val="FF0000"/>
                </a:solidFill>
                <a:latin typeface="Arial"/>
              </a:rPr>
              <a:t>$1,250 </a:t>
            </a:r>
            <a:r>
              <a:rPr lang="en-US" sz="2200" dirty="0">
                <a:latin typeface="Arial"/>
              </a:rPr>
              <a:t>per semester, paid completely by the State, after all other sources of federal and State grants and scholarships are applied to tuition charges.</a:t>
            </a:r>
          </a:p>
          <a:p>
            <a:pPr lvl="1">
              <a:defRPr/>
            </a:pPr>
            <a:r>
              <a:rPr lang="en-US" sz="2200" dirty="0">
                <a:latin typeface="Arial"/>
              </a:rPr>
              <a:t>Open to all four-year TAG-participating institutions-public or private</a:t>
            </a:r>
          </a:p>
          <a:p>
            <a:pPr eaLnBrk="1" hangingPunct="1">
              <a:defRPr/>
            </a:pPr>
            <a:br>
              <a:rPr lang="en-US" sz="2400" dirty="0">
                <a:latin typeface="Arial"/>
              </a:rPr>
            </a:br>
            <a:endParaRPr lang="en-US" sz="2400" dirty="0">
              <a:latin typeface="Arial"/>
            </a:endParaRPr>
          </a:p>
          <a:p>
            <a:pPr lvl="2">
              <a:lnSpc>
                <a:spcPct val="120000"/>
              </a:lnSpc>
              <a:spcBef>
                <a:spcPts val="0"/>
              </a:spcBef>
              <a:defRPr/>
            </a:pPr>
            <a:endParaRPr lang="en-US" sz="1700" dirty="0">
              <a:latin typeface="Arial"/>
            </a:endParaRPr>
          </a:p>
        </p:txBody>
      </p:sp>
      <p:sp>
        <p:nvSpPr>
          <p:cNvPr id="46084" name="Date Placeholder 3"/>
          <p:cNvSpPr>
            <a:spLocks noGrp="1"/>
          </p:cNvSpPr>
          <p:nvPr>
            <p:ph type="dt" sz="quarter" idx="1"/>
          </p:nvPr>
        </p:nvSpPr>
        <p:spPr>
          <a:noFill/>
        </p:spPr>
        <p:txBody>
          <a:bodyPr/>
          <a:lstStyle/>
          <a:p>
            <a:pPr defTabSz="919590"/>
            <a:fld id="{B9CB08ED-F417-4573-ACB8-F73AF13C5560}" type="datetime1">
              <a:rPr lang="en-US" smtClean="0">
                <a:latin typeface="Times New Roman" pitchFamily="18" charset="0"/>
              </a:rPr>
              <a:pPr defTabSz="919590"/>
              <a:t>10/9/2016</a:t>
            </a:fld>
            <a:endParaRPr lang="en-US" dirty="0">
              <a:latin typeface="Times New Roman" pitchFamily="18" charset="0"/>
            </a:endParaRPr>
          </a:p>
        </p:txBody>
      </p:sp>
      <p:sp>
        <p:nvSpPr>
          <p:cNvPr id="46085" name="Slide Number Placeholder 4"/>
          <p:cNvSpPr>
            <a:spLocks noGrp="1"/>
          </p:cNvSpPr>
          <p:nvPr>
            <p:ph type="sldNum" sz="quarter" idx="5"/>
          </p:nvPr>
        </p:nvSpPr>
        <p:spPr>
          <a:noFill/>
        </p:spPr>
        <p:txBody>
          <a:bodyPr/>
          <a:lstStyle/>
          <a:p>
            <a:pPr defTabSz="919590"/>
            <a:fld id="{1433C4F3-6779-411B-98F6-6A85997F7705}" type="slidenum">
              <a:rPr lang="en-US" smtClean="0">
                <a:latin typeface="Times New Roman" pitchFamily="18" charset="0"/>
              </a:rPr>
              <a:pPr defTabSz="919590"/>
              <a:t>10</a:t>
            </a:fld>
            <a:endParaRPr lang="en-US" dirty="0">
              <a:latin typeface="Times New Roman" pitchFamily="18" charset="0"/>
            </a:endParaRPr>
          </a:p>
        </p:txBody>
      </p:sp>
    </p:spTree>
    <p:extLst>
      <p:ext uri="{BB962C8B-B14F-4D97-AF65-F5344CB8AC3E}">
        <p14:creationId xmlns:p14="http://schemas.microsoft.com/office/powerpoint/2010/main" val="322986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6191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1"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26438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1"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195969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136525" y="138113"/>
            <a:ext cx="9007475" cy="825500"/>
          </a:xfrm>
        </p:spPr>
        <p:txBody>
          <a:bodyPr/>
          <a:lstStyle/>
          <a:p>
            <a:r>
              <a:rPr lang="en-US"/>
              <a:t>Click to edit Master title style</a:t>
            </a:r>
          </a:p>
        </p:txBody>
      </p:sp>
      <p:sp>
        <p:nvSpPr>
          <p:cNvPr id="3" name="ClipArt Placeholder 2"/>
          <p:cNvSpPr>
            <a:spLocks noGrp="1"/>
          </p:cNvSpPr>
          <p:nvPr>
            <p:ph type="clipArt" sz="half" idx="1"/>
          </p:nvPr>
        </p:nvSpPr>
        <p:spPr>
          <a:xfrm>
            <a:off x="136525" y="1239838"/>
            <a:ext cx="4427538" cy="4856162"/>
          </a:xfrm>
        </p:spPr>
        <p:txBody>
          <a:bodyPr/>
          <a:lstStyle/>
          <a:p>
            <a:pPr lvl="0"/>
            <a:endParaRPr lang="en-US" noProof="0"/>
          </a:p>
        </p:txBody>
      </p:sp>
      <p:sp>
        <p:nvSpPr>
          <p:cNvPr id="4" name="Text Placeholder 3"/>
          <p:cNvSpPr>
            <a:spLocks noGrp="1"/>
          </p:cNvSpPr>
          <p:nvPr>
            <p:ph type="body" sz="half" idx="2"/>
          </p:nvPr>
        </p:nvSpPr>
        <p:spPr>
          <a:xfrm>
            <a:off x="4716463" y="1239838"/>
            <a:ext cx="4427537" cy="4856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9"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8"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9"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05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1"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332640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9BF1DE3-F471-410A-A0D5-2C5EA4FDBCBC}" type="slidenum">
              <a:rPr lang="en-US" smtClean="0"/>
              <a:pPr/>
              <a:t>‹#›</a:t>
            </a:fld>
            <a:endParaRPr lang="en-US"/>
          </a:p>
        </p:txBody>
      </p:sp>
      <p:sp>
        <p:nvSpPr>
          <p:cNvPr id="11"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2" name="Slide Number Placeholder 5"/>
          <p:cNvSpPr txBox="1">
            <a:spLocks/>
          </p:cNvSpPr>
          <p:nvPr userDrawn="1"/>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169959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4"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30047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9"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0"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65124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8"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9"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424688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2"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240766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718561"/>
            <a:ext cx="9143997" cy="1139439"/>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Footer Placeholder 4"/>
          <p:cNvSpPr>
            <a:spLocks noGrp="1"/>
          </p:cNvSpPr>
          <p:nvPr>
            <p:ph type="ftr" sz="quarter" idx="11"/>
          </p:nvPr>
        </p:nvSpPr>
        <p:spPr>
          <a:xfrm>
            <a:off x="121758" y="6146079"/>
            <a:ext cx="3948786" cy="365125"/>
          </a:xfrm>
        </p:spPr>
        <p:txBody>
          <a:bodyPr/>
          <a:lstStyle>
            <a:lvl1pPr algn="l">
              <a:defRPr b="1">
                <a:solidFill>
                  <a:srgbClr val="FFFFFF"/>
                </a:solidFill>
              </a:defRPr>
            </a:lvl1pPr>
          </a:lstStyle>
          <a:p>
            <a:pPr>
              <a:defRPr/>
            </a:pPr>
            <a:r>
              <a:rPr lang="en-US"/>
              <a:t>Higher Education Student Assistance Authority</a:t>
            </a:r>
            <a:endParaRPr lang="en-US" dirty="0"/>
          </a:p>
        </p:txBody>
      </p:sp>
      <p:sp>
        <p:nvSpPr>
          <p:cNvPr id="12" name="Slide Number Placeholder 5"/>
          <p:cNvSpPr>
            <a:spLocks noGrp="1"/>
          </p:cNvSpPr>
          <p:nvPr>
            <p:ph type="sldNum" sz="quarter" idx="12"/>
          </p:nvPr>
        </p:nvSpPr>
        <p:spPr>
          <a:xfrm>
            <a:off x="121758" y="6509697"/>
            <a:ext cx="410453" cy="365125"/>
          </a:xfrm>
        </p:spPr>
        <p:txBody>
          <a:bodyPr/>
          <a:lstStyle>
            <a:lvl1pPr algn="l">
              <a:defRPr sz="800">
                <a:solidFill>
                  <a:schemeClr val="accent4">
                    <a:lumMod val="75000"/>
                  </a:schemeClr>
                </a:solidFill>
              </a:defRPr>
            </a:lvl1pPr>
          </a:lstStyle>
          <a:p>
            <a:pPr>
              <a:defRPr/>
            </a:pPr>
            <a:fld id="{54D4204F-812D-4FC5-9E71-D2C3C37E9CCE}" type="slidenum">
              <a:rPr lang="en-US" smtClean="0"/>
              <a:pPr>
                <a:defRPr/>
              </a:pPr>
              <a:t>‹#›</a:t>
            </a:fld>
            <a:endParaRPr lang="en-US" dirty="0"/>
          </a:p>
        </p:txBody>
      </p:sp>
    </p:spTree>
    <p:extLst>
      <p:ext uri="{BB962C8B-B14F-4D97-AF65-F5344CB8AC3E}">
        <p14:creationId xmlns:p14="http://schemas.microsoft.com/office/powerpoint/2010/main" val="311623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Higher Education Student Assistance Authority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F1DE3-F471-410A-A0D5-2C5EA4FDBCBC}" type="slidenum">
              <a:rPr lang="en-US" smtClean="0"/>
              <a:pPr/>
              <a:t>‹#›</a:t>
            </a:fld>
            <a:endParaRPr lang="en-US"/>
          </a:p>
        </p:txBody>
      </p:sp>
    </p:spTree>
    <p:extLst>
      <p:ext uri="{BB962C8B-B14F-4D97-AF65-F5344CB8AC3E}">
        <p14:creationId xmlns:p14="http://schemas.microsoft.com/office/powerpoint/2010/main" val="3695411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njgrants.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27"/>
          <p:cNvSpPr txBox="1">
            <a:spLocks noChangeArrowheads="1"/>
          </p:cNvSpPr>
          <p:nvPr/>
        </p:nvSpPr>
        <p:spPr bwMode="auto">
          <a:xfrm>
            <a:off x="0" y="1152525"/>
            <a:ext cx="9144000" cy="4031873"/>
          </a:xfrm>
          <a:prstGeom prst="rect">
            <a:avLst/>
          </a:prstGeom>
          <a:noFill/>
          <a:ln w="9525">
            <a:noFill/>
            <a:miter lim="800000"/>
            <a:headEnd/>
            <a:tailEnd/>
          </a:ln>
        </p:spPr>
        <p:txBody>
          <a:bodyPr>
            <a:spAutoFit/>
          </a:bodyPr>
          <a:lstStyle/>
          <a:p>
            <a:pPr algn="ctr" eaLnBrk="1" hangingPunct="1"/>
            <a:r>
              <a:rPr lang="en-US" sz="4400" b="1" dirty="0">
                <a:latin typeface="Arial"/>
              </a:rPr>
              <a:t>2017/18 Financial Aid </a:t>
            </a:r>
            <a:br>
              <a:rPr lang="en-US" sz="4400" b="1" dirty="0">
                <a:latin typeface="Arial"/>
              </a:rPr>
            </a:br>
            <a:r>
              <a:rPr lang="en-US" sz="4400" b="1" dirty="0">
                <a:latin typeface="Arial"/>
              </a:rPr>
              <a:t>High School Presentation</a:t>
            </a:r>
            <a:br>
              <a:rPr lang="en-US" sz="4400" b="1" dirty="0">
                <a:latin typeface="Arial"/>
              </a:rPr>
            </a:br>
            <a:endParaRPr lang="en-US" b="1" dirty="0">
              <a:latin typeface="Arial"/>
            </a:endParaRPr>
          </a:p>
          <a:p>
            <a:pPr algn="ctr" eaLnBrk="1" hangingPunct="1"/>
            <a:r>
              <a:rPr lang="en-US" b="1" dirty="0">
                <a:latin typeface="Arial"/>
              </a:rPr>
              <a:t>New Jersey Higher Education Student</a:t>
            </a:r>
          </a:p>
          <a:p>
            <a:pPr algn="ctr" eaLnBrk="1" hangingPunct="1"/>
            <a:r>
              <a:rPr lang="en-US" b="1" dirty="0">
                <a:latin typeface="Arial"/>
              </a:rPr>
              <a:t>Assistance Authority</a:t>
            </a:r>
          </a:p>
          <a:p>
            <a:pPr algn="ctr" eaLnBrk="1" hangingPunct="1"/>
            <a:endParaRPr lang="en-US" b="1" dirty="0">
              <a:latin typeface="Constantia" pitchFamily="18" charset="0"/>
            </a:endParaRPr>
          </a:p>
          <a:p>
            <a:pPr algn="ctr" eaLnBrk="1" hangingPunct="1"/>
            <a:endParaRPr lang="en-US" b="1" dirty="0">
              <a:latin typeface="Constantia" pitchFamily="18" charset="0"/>
            </a:endParaRPr>
          </a:p>
          <a:p>
            <a:pPr algn="ctr" eaLnBrk="1" hangingPunct="1"/>
            <a:endParaRPr lang="en-US" b="1" dirty="0">
              <a:latin typeface="Constantia" pitchFamily="18" charset="0"/>
            </a:endParaRPr>
          </a:p>
          <a:p>
            <a:pPr algn="ctr" eaLnBrk="1" hangingPunct="1"/>
            <a:endParaRPr lang="en-US" b="1" dirty="0">
              <a:latin typeface="CG Omega" pitchFamily="34" charset="0"/>
            </a:endParaRPr>
          </a:p>
        </p:txBody>
      </p:sp>
      <p:pic>
        <p:nvPicPr>
          <p:cNvPr id="3075" name="Picture 3" descr="8-08 Logo.png"/>
          <p:cNvPicPr>
            <a:picLocks noChangeAspect="1"/>
          </p:cNvPicPr>
          <p:nvPr/>
        </p:nvPicPr>
        <p:blipFill>
          <a:blip r:embed="rId3" cstate="print"/>
          <a:srcRect/>
          <a:stretch>
            <a:fillRect/>
          </a:stretch>
        </p:blipFill>
        <p:spPr bwMode="auto">
          <a:xfrm>
            <a:off x="2633641" y="4191000"/>
            <a:ext cx="3876719" cy="1524000"/>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096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10</a:t>
            </a:fld>
            <a:endParaRPr lang="en-US" dirty="0"/>
          </a:p>
        </p:txBody>
      </p:sp>
      <p:sp>
        <p:nvSpPr>
          <p:cNvPr id="11267" name="Rectangle 3"/>
          <p:cNvSpPr>
            <a:spLocks noGrp="1" noChangeArrowheads="1"/>
          </p:cNvSpPr>
          <p:nvPr>
            <p:ph idx="1"/>
          </p:nvPr>
        </p:nvSpPr>
        <p:spPr>
          <a:xfrm>
            <a:off x="4920" y="990600"/>
            <a:ext cx="8991600" cy="4711700"/>
          </a:xfrm>
        </p:spPr>
        <p:txBody>
          <a:bodyPr>
            <a:normAutofit fontScale="92500"/>
          </a:bodyPr>
          <a:lstStyle/>
          <a:p>
            <a:r>
              <a:rPr lang="en-US" sz="1900" b="1" dirty="0">
                <a:latin typeface="Arial"/>
              </a:rPr>
              <a:t>State Scholarships</a:t>
            </a:r>
          </a:p>
          <a:p>
            <a:pPr lvl="1">
              <a:spcBef>
                <a:spcPct val="35000"/>
              </a:spcBef>
            </a:pPr>
            <a:r>
              <a:rPr lang="en-US" sz="1900" b="0" dirty="0">
                <a:solidFill>
                  <a:schemeClr val="accent6">
                    <a:lumMod val="75000"/>
                  </a:schemeClr>
                </a:solidFill>
                <a:latin typeface="Arial"/>
              </a:rPr>
              <a:t>NJ STARS </a:t>
            </a:r>
            <a:endParaRPr lang="en-US" sz="1900" dirty="0">
              <a:solidFill>
                <a:schemeClr val="accent6">
                  <a:lumMod val="75000"/>
                </a:schemeClr>
              </a:solidFill>
              <a:latin typeface="Arial"/>
            </a:endParaRPr>
          </a:p>
          <a:p>
            <a:pPr lvl="2">
              <a:spcBef>
                <a:spcPct val="35000"/>
              </a:spcBef>
            </a:pPr>
            <a:r>
              <a:rPr lang="en-US" sz="1600" dirty="0">
                <a:solidFill>
                  <a:schemeClr val="accent6">
                    <a:lumMod val="75000"/>
                  </a:schemeClr>
                </a:solidFill>
                <a:latin typeface="Arial"/>
              </a:rPr>
              <a:t>NJ residents who rank in the top 15% of their class at either the end of junior or senior year</a:t>
            </a:r>
          </a:p>
          <a:p>
            <a:pPr lvl="2">
              <a:spcBef>
                <a:spcPct val="35000"/>
              </a:spcBef>
            </a:pPr>
            <a:r>
              <a:rPr lang="en-US" sz="1600" dirty="0">
                <a:solidFill>
                  <a:schemeClr val="accent6">
                    <a:lumMod val="75000"/>
                  </a:schemeClr>
                </a:solidFill>
                <a:latin typeface="Arial"/>
              </a:rPr>
              <a:t>Achieve the required score on a college placement test to determine college readiness</a:t>
            </a:r>
            <a:endParaRPr lang="en-US" sz="1600" b="0" dirty="0">
              <a:solidFill>
                <a:schemeClr val="accent6">
                  <a:lumMod val="75000"/>
                </a:schemeClr>
              </a:solidFill>
              <a:latin typeface="Arial"/>
            </a:endParaRPr>
          </a:p>
          <a:p>
            <a:pPr lvl="2">
              <a:spcBef>
                <a:spcPct val="35000"/>
              </a:spcBef>
            </a:pPr>
            <a:r>
              <a:rPr lang="en-US" sz="1600" dirty="0">
                <a:solidFill>
                  <a:schemeClr val="accent6">
                    <a:lumMod val="75000"/>
                  </a:schemeClr>
                </a:solidFill>
                <a:latin typeface="Arial"/>
              </a:rPr>
              <a:t>Students must take at least 12 college credits</a:t>
            </a:r>
          </a:p>
          <a:p>
            <a:pPr lvl="2">
              <a:spcBef>
                <a:spcPct val="35000"/>
              </a:spcBef>
            </a:pPr>
            <a:r>
              <a:rPr lang="en-US" sz="1600" dirty="0">
                <a:solidFill>
                  <a:schemeClr val="accent6">
                    <a:lumMod val="75000"/>
                  </a:schemeClr>
                </a:solidFill>
                <a:latin typeface="Arial"/>
              </a:rPr>
              <a:t>Students must attain a cumulative GPA of 3.0 or higher at the start of the third semester at the county college to remain an NJ STAR</a:t>
            </a:r>
          </a:p>
          <a:p>
            <a:pPr lvl="2">
              <a:spcBef>
                <a:spcPct val="35000"/>
              </a:spcBef>
            </a:pPr>
            <a:r>
              <a:rPr lang="en-US" sz="1600" dirty="0">
                <a:solidFill>
                  <a:schemeClr val="accent6">
                    <a:lumMod val="75000"/>
                  </a:schemeClr>
                </a:solidFill>
                <a:latin typeface="Arial"/>
              </a:rPr>
              <a:t>Must file a Free Application for Federal Student Aid (FAFSA)</a:t>
            </a:r>
          </a:p>
          <a:p>
            <a:pPr lvl="1">
              <a:spcBef>
                <a:spcPct val="35000"/>
              </a:spcBef>
            </a:pPr>
            <a:r>
              <a:rPr lang="en-US" sz="1900" b="0" dirty="0">
                <a:solidFill>
                  <a:schemeClr val="accent6">
                    <a:lumMod val="75000"/>
                  </a:schemeClr>
                </a:solidFill>
                <a:latin typeface="Arial"/>
              </a:rPr>
              <a:t>NJ STARS II</a:t>
            </a:r>
          </a:p>
          <a:p>
            <a:pPr lvl="2">
              <a:spcBef>
                <a:spcPct val="35000"/>
              </a:spcBef>
            </a:pPr>
            <a:r>
              <a:rPr lang="en-US" sz="1600" dirty="0">
                <a:solidFill>
                  <a:schemeClr val="accent6">
                    <a:lumMod val="75000"/>
                  </a:schemeClr>
                </a:solidFill>
                <a:latin typeface="Arial"/>
              </a:rPr>
              <a:t>Received NJSTARS funding and have a family taxable income of less than $250,000</a:t>
            </a:r>
          </a:p>
          <a:p>
            <a:pPr lvl="2">
              <a:spcBef>
                <a:spcPct val="35000"/>
              </a:spcBef>
            </a:pPr>
            <a:r>
              <a:rPr lang="en-US" sz="1600" dirty="0">
                <a:solidFill>
                  <a:schemeClr val="accent6">
                    <a:lumMod val="75000"/>
                  </a:schemeClr>
                </a:solidFill>
                <a:latin typeface="Arial"/>
              </a:rPr>
              <a:t>Must earn an associates degree and graduate with a 3.25 GPA or higher </a:t>
            </a:r>
          </a:p>
          <a:p>
            <a:pPr lvl="2">
              <a:spcBef>
                <a:spcPct val="35000"/>
              </a:spcBef>
            </a:pPr>
            <a:r>
              <a:rPr lang="en-US" sz="1600" dirty="0">
                <a:solidFill>
                  <a:schemeClr val="accent6">
                    <a:lumMod val="75000"/>
                  </a:schemeClr>
                </a:solidFill>
                <a:latin typeface="Arial"/>
              </a:rPr>
              <a:t>May receive up to $2,500 annually for a public or private 4-year NJ college or university</a:t>
            </a:r>
          </a:p>
          <a:p>
            <a:pPr lvl="2">
              <a:spcBef>
                <a:spcPct val="35000"/>
              </a:spcBef>
            </a:pPr>
            <a:r>
              <a:rPr lang="en-US" sz="1600" dirty="0">
                <a:solidFill>
                  <a:schemeClr val="accent6">
                    <a:lumMod val="75000"/>
                  </a:schemeClr>
                </a:solidFill>
                <a:latin typeface="Arial"/>
              </a:rPr>
              <a:t>Must enroll full time (12 credit hours)</a:t>
            </a:r>
          </a:p>
          <a:p>
            <a:pPr lvl="2">
              <a:spcBef>
                <a:spcPct val="35000"/>
              </a:spcBef>
            </a:pPr>
            <a:r>
              <a:rPr lang="en-US" sz="1600" b="0" dirty="0">
                <a:solidFill>
                  <a:schemeClr val="accent6">
                    <a:lumMod val="75000"/>
                  </a:schemeClr>
                </a:solidFill>
                <a:latin typeface="Arial"/>
              </a:rPr>
              <a:t>Must file a Free Application for Federal Student Aid (FAFSA)</a:t>
            </a:r>
            <a:endParaRPr lang="en-US" sz="1600" b="0" dirty="0">
              <a:latin typeface="Arial"/>
            </a:endParaRP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9" name="Rectangle 2"/>
          <p:cNvSpPr txBox="1">
            <a:spLocks noChangeArrowheads="1"/>
          </p:cNvSpPr>
          <p:nvPr/>
        </p:nvSpPr>
        <p:spPr>
          <a:xfrm>
            <a:off x="1170035" y="138113"/>
            <a:ext cx="7543801" cy="776287"/>
          </a:xfrm>
          <a:prstGeom prst="rect">
            <a:avLst/>
          </a:prstGeom>
          <a:noFill/>
        </p:spPr>
        <p:txBody>
          <a:bodyPr vert="horz" lIns="92075" tIns="46038" rIns="92075" bIns="4603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200" b="1">
                <a:solidFill>
                  <a:srgbClr val="008000"/>
                </a:solidFill>
                <a:latin typeface="Arial"/>
              </a:rPr>
              <a:t>Types of Aid – State</a:t>
            </a:r>
            <a:r>
              <a:rPr lang="en-US" sz="2400" b="1">
                <a:solidFill>
                  <a:srgbClr val="008000"/>
                </a:solidFill>
                <a:latin typeface="Arial"/>
              </a:rPr>
              <a:t>  (cont.)</a:t>
            </a:r>
            <a:endParaRPr lang="en-US" sz="2400" b="1" dirty="0">
              <a:solidFill>
                <a:srgbClr val="008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11</a:t>
            </a:fld>
            <a:endParaRPr lang="en-US" dirty="0"/>
          </a:p>
        </p:txBody>
      </p:sp>
      <p:sp>
        <p:nvSpPr>
          <p:cNvPr id="11267" name="Rectangle 3"/>
          <p:cNvSpPr>
            <a:spLocks noGrp="1" noChangeArrowheads="1"/>
          </p:cNvSpPr>
          <p:nvPr>
            <p:ph idx="1"/>
          </p:nvPr>
        </p:nvSpPr>
        <p:spPr>
          <a:xfrm>
            <a:off x="4920" y="1066800"/>
            <a:ext cx="8991600" cy="4635500"/>
          </a:xfrm>
        </p:spPr>
        <p:txBody>
          <a:bodyPr>
            <a:normAutofit fontScale="92500" lnSpcReduction="10000"/>
          </a:bodyPr>
          <a:lstStyle/>
          <a:p>
            <a:r>
              <a:rPr lang="en-US" sz="2500" b="1" dirty="0">
                <a:latin typeface="Arial"/>
              </a:rPr>
              <a:t>State Scholarships</a:t>
            </a:r>
            <a:endParaRPr lang="en-US" sz="1500" b="1" dirty="0">
              <a:latin typeface="Arial"/>
            </a:endParaRPr>
          </a:p>
          <a:p>
            <a:pPr lvl="1">
              <a:spcBef>
                <a:spcPct val="35000"/>
              </a:spcBef>
            </a:pPr>
            <a:r>
              <a:rPr lang="en-US" sz="2100" b="0" dirty="0">
                <a:solidFill>
                  <a:schemeClr val="accent6">
                    <a:lumMod val="75000"/>
                  </a:schemeClr>
                </a:solidFill>
                <a:latin typeface="Arial"/>
              </a:rPr>
              <a:t>Governor’s Industry Vocation Scholarship for Women &amp; Minorities (NJ - GIVS)</a:t>
            </a:r>
            <a:endParaRPr lang="en-US" sz="2100" dirty="0">
              <a:solidFill>
                <a:schemeClr val="accent6">
                  <a:lumMod val="75000"/>
                </a:schemeClr>
              </a:solidFill>
              <a:latin typeface="Arial"/>
            </a:endParaRPr>
          </a:p>
          <a:p>
            <a:pPr lvl="2">
              <a:spcBef>
                <a:spcPct val="35000"/>
              </a:spcBef>
            </a:pPr>
            <a:r>
              <a:rPr lang="en-US" sz="2100" dirty="0">
                <a:solidFill>
                  <a:schemeClr val="accent6">
                    <a:lumMod val="75000"/>
                  </a:schemeClr>
                </a:solidFill>
                <a:latin typeface="Arial"/>
              </a:rPr>
              <a:t>Up to $2,000 per year for the cost of enrollment at one of New Jersey’s 19 County Colleges</a:t>
            </a:r>
          </a:p>
          <a:p>
            <a:pPr lvl="2">
              <a:spcBef>
                <a:spcPct val="35000"/>
              </a:spcBef>
            </a:pPr>
            <a:r>
              <a:rPr lang="en-US" sz="2100" dirty="0">
                <a:solidFill>
                  <a:schemeClr val="accent6">
                    <a:lumMod val="75000"/>
                  </a:schemeClr>
                </a:solidFill>
                <a:latin typeface="Arial"/>
              </a:rPr>
              <a:t>Benefits women and minorities pursuing certificate or degree programs in construction – related fields</a:t>
            </a:r>
          </a:p>
          <a:p>
            <a:pPr lvl="2">
              <a:spcBef>
                <a:spcPct val="35000"/>
              </a:spcBef>
            </a:pPr>
            <a:r>
              <a:rPr lang="en-US" sz="2100" dirty="0">
                <a:solidFill>
                  <a:schemeClr val="accent6">
                    <a:lumMod val="75000"/>
                  </a:schemeClr>
                </a:solidFill>
                <a:latin typeface="Arial"/>
              </a:rPr>
              <a:t>Must be NJ resident</a:t>
            </a:r>
          </a:p>
          <a:p>
            <a:pPr lvl="2">
              <a:spcBef>
                <a:spcPct val="35000"/>
              </a:spcBef>
            </a:pPr>
            <a:r>
              <a:rPr lang="en-US" sz="2100" dirty="0">
                <a:solidFill>
                  <a:schemeClr val="accent6">
                    <a:lumMod val="75000"/>
                  </a:schemeClr>
                </a:solidFill>
                <a:latin typeface="Arial"/>
              </a:rPr>
              <a:t>Must file a FAFSA &amp; complete separate application online at www.njgrants.org</a:t>
            </a:r>
          </a:p>
          <a:p>
            <a:pPr lvl="2">
              <a:spcBef>
                <a:spcPct val="35000"/>
              </a:spcBef>
            </a:pPr>
            <a:r>
              <a:rPr lang="en-US" sz="2100" dirty="0">
                <a:solidFill>
                  <a:schemeClr val="accent6">
                    <a:lumMod val="75000"/>
                  </a:schemeClr>
                </a:solidFill>
                <a:latin typeface="Arial"/>
              </a:rPr>
              <a:t>Some of the programs eligible for the scholarship include </a:t>
            </a:r>
          </a:p>
          <a:p>
            <a:pPr lvl="3">
              <a:spcBef>
                <a:spcPct val="35000"/>
              </a:spcBef>
              <a:buFont typeface="Courier New" pitchFamily="49" charset="0"/>
              <a:buChar char="o"/>
            </a:pPr>
            <a:r>
              <a:rPr lang="en-US" sz="1700" dirty="0">
                <a:solidFill>
                  <a:schemeClr val="accent6">
                    <a:lumMod val="75000"/>
                  </a:schemeClr>
                </a:solidFill>
                <a:latin typeface="Arial"/>
              </a:rPr>
              <a:t>Construction Supervision</a:t>
            </a:r>
          </a:p>
          <a:p>
            <a:pPr lvl="3">
              <a:spcBef>
                <a:spcPct val="35000"/>
              </a:spcBef>
              <a:buFont typeface="Courier New" pitchFamily="49" charset="0"/>
              <a:buChar char="o"/>
            </a:pPr>
            <a:r>
              <a:rPr lang="en-US" sz="1700" dirty="0">
                <a:solidFill>
                  <a:schemeClr val="accent6">
                    <a:lumMod val="75000"/>
                  </a:schemeClr>
                </a:solidFill>
                <a:latin typeface="Arial"/>
              </a:rPr>
              <a:t>Solar Energy Technology</a:t>
            </a:r>
          </a:p>
          <a:p>
            <a:pPr lvl="3">
              <a:spcBef>
                <a:spcPct val="35000"/>
              </a:spcBef>
              <a:buFont typeface="Courier New" pitchFamily="49" charset="0"/>
              <a:buChar char="o"/>
            </a:pPr>
            <a:r>
              <a:rPr lang="en-US" sz="1700" dirty="0">
                <a:solidFill>
                  <a:schemeClr val="accent6">
                    <a:lumMod val="75000"/>
                  </a:schemeClr>
                </a:solidFill>
                <a:latin typeface="Arial"/>
              </a:rPr>
              <a:t>Architectural Engineering Technology</a:t>
            </a:r>
            <a:endParaRPr lang="en-US" sz="1900" b="0" dirty="0">
              <a:latin typeface="Arial"/>
            </a:endParaRP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9" name="Rectangle 2"/>
          <p:cNvSpPr>
            <a:spLocks noGrp="1" noChangeArrowheads="1"/>
          </p:cNvSpPr>
          <p:nvPr>
            <p:ph type="title"/>
          </p:nvPr>
        </p:nvSpPr>
        <p:spPr>
          <a:xfrm>
            <a:off x="1170035" y="138113"/>
            <a:ext cx="7543801" cy="776287"/>
          </a:xfrm>
          <a:noFill/>
        </p:spPr>
        <p:txBody>
          <a:bodyPr lIns="92075" tIns="46038" rIns="92075" bIns="46038">
            <a:normAutofit/>
          </a:bodyPr>
          <a:lstStyle/>
          <a:p>
            <a:r>
              <a:rPr lang="en-US" sz="4200" b="1" dirty="0">
                <a:solidFill>
                  <a:srgbClr val="008000"/>
                </a:solidFill>
                <a:latin typeface="Arial"/>
              </a:rPr>
              <a:t>Types of Aid – State</a:t>
            </a:r>
            <a:r>
              <a:rPr lang="en-US" sz="2400" b="1" dirty="0">
                <a:solidFill>
                  <a:srgbClr val="008000"/>
                </a:solidFill>
                <a:latin typeface="Arial"/>
              </a:rPr>
              <a:t>  (cont.)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12</a:t>
            </a:fld>
            <a:endParaRPr lang="en-US" dirty="0"/>
          </a:p>
        </p:txBody>
      </p:sp>
      <p:sp>
        <p:nvSpPr>
          <p:cNvPr id="10242" name="Rectangle 2"/>
          <p:cNvSpPr>
            <a:spLocks noGrp="1" noChangeArrowheads="1"/>
          </p:cNvSpPr>
          <p:nvPr>
            <p:ph type="title"/>
          </p:nvPr>
        </p:nvSpPr>
        <p:spPr>
          <a:xfrm>
            <a:off x="1752599" y="228600"/>
            <a:ext cx="7391401" cy="835152"/>
          </a:xfrm>
          <a:noFill/>
        </p:spPr>
        <p:txBody>
          <a:bodyPr lIns="92075" tIns="46038" rIns="92075" bIns="46038">
            <a:noAutofit/>
          </a:bodyPr>
          <a:lstStyle/>
          <a:p>
            <a:r>
              <a:rPr lang="en-US" sz="3200" b="1" dirty="0">
                <a:solidFill>
                  <a:srgbClr val="008000"/>
                </a:solidFill>
                <a:latin typeface="Arial"/>
              </a:rPr>
              <a:t>Self Help Loans &amp; Gap Shortfall Solutions</a:t>
            </a:r>
          </a:p>
        </p:txBody>
      </p:sp>
      <p:sp>
        <p:nvSpPr>
          <p:cNvPr id="10243" name="Rectangle 3"/>
          <p:cNvSpPr>
            <a:spLocks noGrp="1" noChangeArrowheads="1"/>
          </p:cNvSpPr>
          <p:nvPr>
            <p:ph idx="1"/>
          </p:nvPr>
        </p:nvSpPr>
        <p:spPr>
          <a:xfrm>
            <a:off x="304800" y="1447800"/>
            <a:ext cx="8534400" cy="4267200"/>
          </a:xfrm>
          <a:noFill/>
        </p:spPr>
        <p:txBody>
          <a:bodyPr lIns="92075" tIns="46038" rIns="92075" bIns="46038">
            <a:normAutofit/>
          </a:bodyPr>
          <a:lstStyle/>
          <a:p>
            <a:pPr>
              <a:spcBef>
                <a:spcPct val="35000"/>
              </a:spcBef>
            </a:pPr>
            <a:r>
              <a:rPr lang="en-US" sz="2200" dirty="0">
                <a:solidFill>
                  <a:schemeClr val="accent6">
                    <a:lumMod val="75000"/>
                  </a:schemeClr>
                </a:solidFill>
                <a:latin typeface="Arial"/>
              </a:rPr>
              <a:t>Monthly Payment Plans – offered by the college</a:t>
            </a:r>
          </a:p>
          <a:p>
            <a:pPr>
              <a:spcBef>
                <a:spcPct val="35000"/>
              </a:spcBef>
            </a:pPr>
            <a:r>
              <a:rPr lang="en-US" sz="2200" b="0" dirty="0">
                <a:solidFill>
                  <a:schemeClr val="accent6">
                    <a:lumMod val="75000"/>
                  </a:schemeClr>
                </a:solidFill>
                <a:latin typeface="Arial"/>
              </a:rPr>
              <a:t>Federal Perkins Loan up to $5,500 (5% interest rate)</a:t>
            </a:r>
          </a:p>
          <a:p>
            <a:pPr>
              <a:spcBef>
                <a:spcPct val="35000"/>
              </a:spcBef>
            </a:pPr>
            <a:r>
              <a:rPr lang="en-US" sz="2200" b="0" dirty="0">
                <a:solidFill>
                  <a:schemeClr val="accent6">
                    <a:lumMod val="75000"/>
                  </a:schemeClr>
                </a:solidFill>
                <a:latin typeface="Arial"/>
              </a:rPr>
              <a:t>Federal Direct Loan Program (1</a:t>
            </a:r>
            <a:r>
              <a:rPr lang="en-US" sz="2200" b="0" baseline="30000" dirty="0">
                <a:solidFill>
                  <a:schemeClr val="accent6">
                    <a:lumMod val="75000"/>
                  </a:schemeClr>
                </a:solidFill>
                <a:latin typeface="Arial"/>
              </a:rPr>
              <a:t>st</a:t>
            </a:r>
            <a:r>
              <a:rPr lang="en-US" sz="2200" b="0" dirty="0">
                <a:solidFill>
                  <a:schemeClr val="accent6">
                    <a:lumMod val="75000"/>
                  </a:schemeClr>
                </a:solidFill>
                <a:latin typeface="Arial"/>
              </a:rPr>
              <a:t> year dependent student)</a:t>
            </a:r>
          </a:p>
          <a:p>
            <a:pPr lvl="1">
              <a:spcBef>
                <a:spcPct val="35000"/>
              </a:spcBef>
            </a:pPr>
            <a:r>
              <a:rPr lang="en-US" sz="2200" b="0" dirty="0">
                <a:latin typeface="Arial"/>
              </a:rPr>
              <a:t>Subsidized Stafford Loan </a:t>
            </a:r>
            <a:r>
              <a:rPr lang="en-US" sz="2200" dirty="0">
                <a:latin typeface="Arial"/>
              </a:rPr>
              <a:t>$3,500 need based</a:t>
            </a:r>
            <a:endParaRPr lang="en-US" sz="2200" b="0" dirty="0">
              <a:latin typeface="Arial"/>
            </a:endParaRPr>
          </a:p>
          <a:p>
            <a:pPr lvl="1">
              <a:spcBef>
                <a:spcPct val="35000"/>
              </a:spcBef>
            </a:pPr>
            <a:r>
              <a:rPr lang="en-US" sz="2200" b="0" dirty="0">
                <a:latin typeface="Arial"/>
              </a:rPr>
              <a:t>Unsubsidized Stafford Loan $2,000 additional</a:t>
            </a:r>
          </a:p>
          <a:p>
            <a:pPr>
              <a:spcBef>
                <a:spcPct val="35000"/>
              </a:spcBef>
            </a:pPr>
            <a:r>
              <a:rPr lang="en-US" sz="2200" dirty="0">
                <a:solidFill>
                  <a:schemeClr val="accent6">
                    <a:lumMod val="75000"/>
                  </a:schemeClr>
                </a:solidFill>
                <a:latin typeface="Arial"/>
              </a:rPr>
              <a:t>2016 - 2017 - Federal Direct Undergraduate Direct Loans are 3.76% plus a 1% origination fee</a:t>
            </a:r>
          </a:p>
          <a:p>
            <a:pPr marL="0" indent="0">
              <a:spcBef>
                <a:spcPct val="35000"/>
              </a:spcBef>
              <a:buNone/>
            </a:pPr>
            <a:br>
              <a:rPr lang="en-US" sz="2200" dirty="0">
                <a:solidFill>
                  <a:schemeClr val="accent6">
                    <a:lumMod val="75000"/>
                  </a:schemeClr>
                </a:solidFill>
                <a:latin typeface="Arial"/>
              </a:rPr>
            </a:br>
            <a:r>
              <a:rPr lang="en-US" sz="1500" dirty="0"/>
              <a:t>2017 – 2018 Rates and fees are subject to change</a:t>
            </a:r>
            <a:endParaRPr lang="en-US" sz="1500" dirty="0">
              <a:solidFill>
                <a:schemeClr val="accent6">
                  <a:lumMod val="75000"/>
                </a:schemeClr>
              </a:solidFill>
              <a:latin typeface="Arial"/>
            </a:endParaRP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13</a:t>
            </a:fld>
            <a:endParaRPr lang="en-US" dirty="0"/>
          </a:p>
        </p:txBody>
      </p:sp>
      <p:sp>
        <p:nvSpPr>
          <p:cNvPr id="10242" name="Rectangle 2"/>
          <p:cNvSpPr>
            <a:spLocks noGrp="1" noChangeArrowheads="1"/>
          </p:cNvSpPr>
          <p:nvPr>
            <p:ph type="title"/>
          </p:nvPr>
        </p:nvSpPr>
        <p:spPr>
          <a:xfrm>
            <a:off x="1752599" y="155448"/>
            <a:ext cx="7391401" cy="987552"/>
          </a:xfrm>
          <a:noFill/>
        </p:spPr>
        <p:txBody>
          <a:bodyPr lIns="92075" tIns="46038" rIns="92075" bIns="46038">
            <a:noAutofit/>
          </a:bodyPr>
          <a:lstStyle/>
          <a:p>
            <a:r>
              <a:rPr lang="en-US" sz="3200" b="1" dirty="0">
                <a:solidFill>
                  <a:srgbClr val="008000"/>
                </a:solidFill>
                <a:latin typeface="Arial"/>
              </a:rPr>
              <a:t>Self Help Loans to Cover the Gap</a:t>
            </a:r>
            <a:br>
              <a:rPr lang="en-US" sz="3200" b="1" dirty="0">
                <a:solidFill>
                  <a:srgbClr val="008000"/>
                </a:solidFill>
                <a:latin typeface="Arial"/>
              </a:rPr>
            </a:br>
            <a:r>
              <a:rPr lang="en-US" sz="3200" i="1" dirty="0">
                <a:solidFill>
                  <a:srgbClr val="008000"/>
                </a:solidFill>
                <a:latin typeface="Arial"/>
              </a:rPr>
              <a:t> borrow up to cost of attendance</a:t>
            </a:r>
            <a:endParaRPr lang="en-US" sz="3200" b="1" dirty="0">
              <a:solidFill>
                <a:srgbClr val="008000"/>
              </a:solidFill>
              <a:latin typeface="Arial"/>
            </a:endParaRPr>
          </a:p>
        </p:txBody>
      </p:sp>
      <p:sp>
        <p:nvSpPr>
          <p:cNvPr id="10243" name="Rectangle 3"/>
          <p:cNvSpPr>
            <a:spLocks noGrp="1" noChangeArrowheads="1"/>
          </p:cNvSpPr>
          <p:nvPr>
            <p:ph idx="1"/>
          </p:nvPr>
        </p:nvSpPr>
        <p:spPr>
          <a:xfrm>
            <a:off x="326334" y="1386345"/>
            <a:ext cx="8589065" cy="4399935"/>
          </a:xfrm>
          <a:noFill/>
        </p:spPr>
        <p:txBody>
          <a:bodyPr lIns="92075" tIns="46038" rIns="92075" bIns="46038">
            <a:normAutofit fontScale="92500" lnSpcReduction="20000"/>
          </a:bodyPr>
          <a:lstStyle/>
          <a:p>
            <a:pPr>
              <a:spcBef>
                <a:spcPct val="35000"/>
              </a:spcBef>
              <a:buNone/>
            </a:pPr>
            <a:r>
              <a:rPr lang="en-US" sz="2000" dirty="0">
                <a:solidFill>
                  <a:schemeClr val="accent6">
                    <a:lumMod val="75000"/>
                  </a:schemeClr>
                </a:solidFill>
                <a:latin typeface="Arial"/>
              </a:rPr>
              <a:t>2016 -2017 - NJCLASS Supplemental Loan Program</a:t>
            </a:r>
          </a:p>
          <a:p>
            <a:pPr>
              <a:spcBef>
                <a:spcPct val="35000"/>
              </a:spcBef>
            </a:pPr>
            <a:r>
              <a:rPr lang="en-US" sz="2000" dirty="0">
                <a:solidFill>
                  <a:schemeClr val="accent6">
                    <a:lumMod val="75000"/>
                  </a:schemeClr>
                </a:solidFill>
                <a:latin typeface="Arial"/>
              </a:rPr>
              <a:t>10 Year Fixed Rate NJCLASS LOAN, starting at 4.48% / 5.52% APR</a:t>
            </a:r>
          </a:p>
          <a:p>
            <a:pPr>
              <a:spcBef>
                <a:spcPct val="35000"/>
              </a:spcBef>
              <a:buNone/>
            </a:pPr>
            <a:r>
              <a:rPr lang="en-US" sz="2000" dirty="0">
                <a:solidFill>
                  <a:schemeClr val="accent6">
                    <a:lumMod val="75000"/>
                  </a:schemeClr>
                </a:solidFill>
                <a:latin typeface="Arial"/>
              </a:rPr>
              <a:t>	</a:t>
            </a:r>
            <a:r>
              <a:rPr lang="en-US" sz="2000" dirty="0">
                <a:latin typeface="Arial"/>
              </a:rPr>
              <a:t>This option has 3% origination fee</a:t>
            </a:r>
          </a:p>
          <a:p>
            <a:pPr>
              <a:spcBef>
                <a:spcPct val="35000"/>
              </a:spcBef>
            </a:pPr>
            <a:r>
              <a:rPr lang="en-US" sz="2000" dirty="0">
                <a:solidFill>
                  <a:schemeClr val="accent6">
                    <a:lumMod val="75000"/>
                  </a:schemeClr>
                </a:solidFill>
                <a:latin typeface="Arial"/>
              </a:rPr>
              <a:t>15 Year Fixed Rate NJCLASS LOAN is 5.19% / 6.10% APR</a:t>
            </a:r>
          </a:p>
          <a:p>
            <a:pPr>
              <a:spcBef>
                <a:spcPct val="35000"/>
              </a:spcBef>
              <a:buFontTx/>
              <a:buNone/>
            </a:pPr>
            <a:r>
              <a:rPr lang="en-US" sz="2000" dirty="0">
                <a:latin typeface="Arial"/>
              </a:rPr>
              <a:t>	This option is also a 3% origination fee and students / families can borrow up to the cost of attendance. Interest only payments while in school available for this repayment plan</a:t>
            </a:r>
          </a:p>
          <a:p>
            <a:pPr>
              <a:spcBef>
                <a:spcPct val="35000"/>
              </a:spcBef>
            </a:pPr>
            <a:r>
              <a:rPr lang="en-US" sz="2000" dirty="0">
                <a:solidFill>
                  <a:schemeClr val="accent6">
                    <a:lumMod val="75000"/>
                  </a:schemeClr>
                </a:solidFill>
                <a:latin typeface="Arial"/>
              </a:rPr>
              <a:t>20 Year Fixed Rate NJCLASS LOAN is 7.15% / 8.23% APR</a:t>
            </a:r>
          </a:p>
          <a:p>
            <a:pPr marL="0" indent="0">
              <a:spcBef>
                <a:spcPct val="35000"/>
              </a:spcBef>
              <a:buNone/>
            </a:pPr>
            <a:r>
              <a:rPr lang="en-US" sz="2000" dirty="0">
                <a:solidFill>
                  <a:schemeClr val="accent6">
                    <a:lumMod val="75000"/>
                  </a:schemeClr>
                </a:solidFill>
                <a:latin typeface="Arial"/>
              </a:rPr>
              <a:t>     </a:t>
            </a:r>
            <a:r>
              <a:rPr lang="en-US" sz="2000" dirty="0">
                <a:latin typeface="Arial"/>
              </a:rPr>
              <a:t>This option has 3% origination fee</a:t>
            </a:r>
          </a:p>
          <a:p>
            <a:pPr>
              <a:spcBef>
                <a:spcPct val="35000"/>
              </a:spcBef>
            </a:pPr>
            <a:r>
              <a:rPr lang="en-US" sz="2000" dirty="0">
                <a:solidFill>
                  <a:schemeClr val="accent6">
                    <a:lumMod val="75000"/>
                  </a:schemeClr>
                </a:solidFill>
                <a:latin typeface="Arial"/>
              </a:rPr>
              <a:t>Federal PLUS Program </a:t>
            </a:r>
            <a:r>
              <a:rPr lang="en-US" sz="2000" dirty="0">
                <a:latin typeface="Arial"/>
              </a:rPr>
              <a:t>(6.31% &amp; 4.262% Origination fee)</a:t>
            </a:r>
          </a:p>
          <a:p>
            <a:pPr>
              <a:spcBef>
                <a:spcPct val="35000"/>
              </a:spcBef>
              <a:buNone/>
            </a:pPr>
            <a:r>
              <a:rPr lang="en-US" sz="2000" dirty="0">
                <a:latin typeface="Arial"/>
              </a:rPr>
              <a:t>	Parent is the borrower </a:t>
            </a:r>
          </a:p>
          <a:p>
            <a:pPr>
              <a:spcBef>
                <a:spcPct val="35000"/>
              </a:spcBef>
              <a:buNone/>
            </a:pPr>
            <a:endParaRPr lang="en-US" sz="2000" dirty="0">
              <a:latin typeface="Arial"/>
            </a:endParaRPr>
          </a:p>
          <a:p>
            <a:pPr>
              <a:spcBef>
                <a:spcPct val="35000"/>
              </a:spcBef>
              <a:buNone/>
            </a:pPr>
            <a:r>
              <a:rPr lang="en-US" sz="1600" dirty="0">
                <a:latin typeface="Arial"/>
              </a:rPr>
              <a:t>2017 – 2018 Rates and fees are subject to change</a:t>
            </a:r>
            <a:r>
              <a:rPr lang="en-US" sz="2000" dirty="0">
                <a:latin typeface="Arial"/>
              </a:rPr>
              <a:t>		 </a:t>
            </a: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5" name="Slide Number Placeholder 4"/>
          <p:cNvSpPr>
            <a:spLocks noGrp="1"/>
          </p:cNvSpPr>
          <p:nvPr>
            <p:ph type="sldNum" sz="quarter" idx="12"/>
          </p:nvPr>
        </p:nvSpPr>
        <p:spPr>
          <a:xfrm>
            <a:off x="121758" y="6509697"/>
            <a:ext cx="410453" cy="365125"/>
          </a:xfrm>
        </p:spPr>
        <p:txBody>
          <a:bodyPr/>
          <a:lstStyle/>
          <a:p>
            <a:pPr>
              <a:defRPr/>
            </a:pPr>
            <a:fld id="{54D4204F-812D-4FC5-9E71-D2C3C37E9CCE}" type="slidenum">
              <a:rPr lang="en-US" smtClean="0">
                <a:solidFill>
                  <a:srgbClr val="2A6CAA"/>
                </a:solidFill>
              </a:rPr>
              <a:pPr>
                <a:defRPr/>
              </a:pPr>
              <a:t>14</a:t>
            </a:fld>
            <a:endParaRPr lang="en-US" dirty="0">
              <a:solidFill>
                <a:srgbClr val="2A6CAA"/>
              </a:solidFill>
            </a:endParaRPr>
          </a:p>
        </p:txBody>
      </p:sp>
      <p:sp>
        <p:nvSpPr>
          <p:cNvPr id="14338" name="Rectangle 2"/>
          <p:cNvSpPr>
            <a:spLocks noGrp="1" noChangeArrowheads="1"/>
          </p:cNvSpPr>
          <p:nvPr>
            <p:ph type="title"/>
          </p:nvPr>
        </p:nvSpPr>
        <p:spPr>
          <a:xfrm>
            <a:off x="1" y="366713"/>
            <a:ext cx="9144000" cy="776287"/>
          </a:xfrm>
        </p:spPr>
        <p:txBody>
          <a:bodyPr>
            <a:normAutofit fontScale="90000"/>
          </a:bodyPr>
          <a:lstStyle/>
          <a:p>
            <a:r>
              <a:rPr lang="en-US" sz="4200" b="1" dirty="0">
                <a:solidFill>
                  <a:srgbClr val="008000"/>
                </a:solidFill>
                <a:latin typeface="Arial"/>
              </a:rPr>
              <a:t>Institutional &amp; </a:t>
            </a:r>
            <a:br>
              <a:rPr lang="en-US" sz="4200" b="1" dirty="0">
                <a:solidFill>
                  <a:srgbClr val="008000"/>
                </a:solidFill>
                <a:latin typeface="Arial"/>
              </a:rPr>
            </a:br>
            <a:r>
              <a:rPr lang="en-US" sz="4200" b="1" dirty="0">
                <a:solidFill>
                  <a:srgbClr val="008000"/>
                </a:solidFill>
                <a:latin typeface="Arial"/>
              </a:rPr>
              <a:t>Private Scholarships</a:t>
            </a:r>
          </a:p>
        </p:txBody>
      </p:sp>
      <p:sp>
        <p:nvSpPr>
          <p:cNvPr id="14339" name="Rectangle 3"/>
          <p:cNvSpPr>
            <a:spLocks noGrp="1" noChangeArrowheads="1"/>
          </p:cNvSpPr>
          <p:nvPr>
            <p:ph idx="1"/>
          </p:nvPr>
        </p:nvSpPr>
        <p:spPr>
          <a:xfrm>
            <a:off x="838200" y="1752600"/>
            <a:ext cx="7473950" cy="3724275"/>
          </a:xfrm>
        </p:spPr>
        <p:txBody>
          <a:bodyPr>
            <a:normAutofit/>
          </a:bodyPr>
          <a:lstStyle/>
          <a:p>
            <a:pPr>
              <a:lnSpc>
                <a:spcPct val="90000"/>
              </a:lnSpc>
            </a:pPr>
            <a:r>
              <a:rPr lang="en-US" b="0" dirty="0">
                <a:solidFill>
                  <a:schemeClr val="accent6">
                    <a:lumMod val="75000"/>
                  </a:schemeClr>
                </a:solidFill>
                <a:latin typeface="Arial"/>
              </a:rPr>
              <a:t>Factors that may influence eligibility: </a:t>
            </a:r>
            <a:br>
              <a:rPr lang="en-US" b="0" dirty="0">
                <a:latin typeface="Arial"/>
              </a:rPr>
            </a:br>
            <a:endParaRPr lang="en-US" sz="1200" b="0" dirty="0">
              <a:latin typeface="Arial"/>
            </a:endParaRPr>
          </a:p>
          <a:p>
            <a:pPr lvl="1">
              <a:lnSpc>
                <a:spcPct val="110000"/>
              </a:lnSpc>
              <a:spcBef>
                <a:spcPct val="0"/>
              </a:spcBef>
              <a:buFontTx/>
              <a:buNone/>
            </a:pPr>
            <a:r>
              <a:rPr lang="en-US" b="0" dirty="0">
                <a:solidFill>
                  <a:srgbClr val="006666"/>
                </a:solidFill>
                <a:latin typeface="Arial"/>
              </a:rPr>
              <a:t>	</a:t>
            </a:r>
            <a:r>
              <a:rPr lang="en-US" sz="2600" b="0" dirty="0">
                <a:latin typeface="Arial"/>
              </a:rPr>
              <a:t>							</a:t>
            </a:r>
            <a:br>
              <a:rPr lang="en-US" sz="2600" b="0" dirty="0">
                <a:latin typeface="Arial"/>
              </a:rPr>
            </a:br>
            <a:r>
              <a:rPr lang="en-US" sz="2600" b="0" dirty="0">
                <a:latin typeface="Arial"/>
              </a:rPr>
              <a:t>									</a:t>
            </a:r>
          </a:p>
          <a:p>
            <a:pPr lvl="1">
              <a:lnSpc>
                <a:spcPct val="110000"/>
              </a:lnSpc>
              <a:spcBef>
                <a:spcPct val="0"/>
              </a:spcBef>
              <a:buFontTx/>
              <a:buNone/>
            </a:pPr>
            <a:r>
              <a:rPr lang="en-US" sz="2600" b="0" dirty="0">
                <a:latin typeface="Arial"/>
              </a:rPr>
              <a:t>																				</a:t>
            </a:r>
          </a:p>
          <a:p>
            <a:pPr lvl="1">
              <a:lnSpc>
                <a:spcPct val="110000"/>
              </a:lnSpc>
              <a:spcBef>
                <a:spcPct val="0"/>
              </a:spcBef>
              <a:buNone/>
            </a:pPr>
            <a:r>
              <a:rPr lang="en-US" sz="2600" b="0" dirty="0">
                <a:latin typeface="Arial"/>
              </a:rPr>
              <a:t>						</a:t>
            </a:r>
          </a:p>
          <a:p>
            <a:pPr lvl="1">
              <a:lnSpc>
                <a:spcPct val="110000"/>
              </a:lnSpc>
              <a:spcBef>
                <a:spcPct val="0"/>
              </a:spcBef>
              <a:buFontTx/>
              <a:buNone/>
            </a:pPr>
            <a:endParaRPr lang="en-US" sz="2600" b="0" dirty="0">
              <a:latin typeface="Arial"/>
            </a:endParaRPr>
          </a:p>
        </p:txBody>
      </p:sp>
      <p:sp>
        <p:nvSpPr>
          <p:cNvPr id="14340" name="Rectangle 4"/>
          <p:cNvSpPr>
            <a:spLocks noChangeArrowheads="1"/>
          </p:cNvSpPr>
          <p:nvPr/>
        </p:nvSpPr>
        <p:spPr bwMode="auto">
          <a:xfrm>
            <a:off x="838200" y="5438001"/>
            <a:ext cx="8001000" cy="276999"/>
          </a:xfrm>
          <a:prstGeom prst="rect">
            <a:avLst/>
          </a:prstGeom>
          <a:noFill/>
          <a:ln w="9525">
            <a:noFill/>
            <a:miter lim="800000"/>
            <a:headEnd/>
            <a:tailEnd/>
          </a:ln>
        </p:spPr>
        <p:txBody>
          <a:bodyPr>
            <a:spAutoFit/>
          </a:bodyPr>
          <a:lstStyle/>
          <a:p>
            <a:pPr marL="230188" indent="-230188" eaLnBrk="1" hangingPunct="1">
              <a:tabLst>
                <a:tab pos="230188" algn="l"/>
              </a:tabLst>
            </a:pPr>
            <a:r>
              <a:rPr lang="en-US" sz="1200" b="1" i="1" dirty="0">
                <a:latin typeface="Constantia" pitchFamily="18" charset="0"/>
              </a:rPr>
              <a:t>*	</a:t>
            </a:r>
            <a:r>
              <a:rPr lang="en-US" sz="1200" b="1" i="1" dirty="0">
                <a:latin typeface="Arial"/>
              </a:rPr>
              <a:t>Athletic awards offered by NCAA Division I and Division II schools only.</a:t>
            </a:r>
          </a:p>
        </p:txBody>
      </p:sp>
      <p:pic>
        <p:nvPicPr>
          <p:cNvPr id="6" name="Picture 5"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3176385682"/>
              </p:ext>
            </p:extLst>
          </p:nvPr>
        </p:nvGraphicFramePr>
        <p:xfrm>
          <a:off x="1530083" y="2455482"/>
          <a:ext cx="6096000" cy="2377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l"/>
                      <a:r>
                        <a:rPr lang="en-US" sz="2000" b="0" dirty="0">
                          <a:solidFill>
                            <a:schemeClr val="tx1"/>
                          </a:solidFill>
                          <a:latin typeface="Arial"/>
                        </a:rPr>
                        <a:t>Academics</a:t>
                      </a:r>
                      <a:endParaRPr lang="en-US" sz="2000" dirty="0">
                        <a:solidFill>
                          <a:schemeClr val="tx1"/>
                        </a:solidFill>
                      </a:endParaRPr>
                    </a:p>
                  </a:txBody>
                  <a:tcPr>
                    <a:noFill/>
                  </a:tcPr>
                </a:tc>
                <a:tc>
                  <a:txBody>
                    <a:bodyPr/>
                    <a:lstStyle/>
                    <a:p>
                      <a:pPr algn="l"/>
                      <a:r>
                        <a:rPr lang="en-US" sz="2000" b="0" dirty="0">
                          <a:solidFill>
                            <a:schemeClr val="tx1"/>
                          </a:solidFill>
                          <a:latin typeface="Arial"/>
                        </a:rPr>
                        <a:t>Athletic Ability*</a:t>
                      </a:r>
                      <a:endParaRPr lang="en-US" sz="2000" dirty="0">
                        <a:solidFill>
                          <a:schemeClr val="tx1"/>
                        </a:solidFill>
                      </a:endParaRPr>
                    </a:p>
                  </a:txBody>
                  <a:tcPr>
                    <a:noFill/>
                  </a:tcPr>
                </a:tc>
                <a:extLst>
                  <a:ext uri="{0D108BD9-81ED-4DB2-BD59-A6C34878D82A}">
                    <a16:rowId xmlns:a16="http://schemas.microsoft.com/office/drawing/2014/main" val="10000"/>
                  </a:ext>
                </a:extLst>
              </a:tr>
              <a:tr h="370840">
                <a:tc>
                  <a:txBody>
                    <a:bodyPr/>
                    <a:lstStyle/>
                    <a:p>
                      <a:pPr algn="l"/>
                      <a:r>
                        <a:rPr lang="en-US" sz="2000" b="0" dirty="0">
                          <a:latin typeface="Arial"/>
                        </a:rPr>
                        <a:t>SAT’s</a:t>
                      </a:r>
                      <a:endParaRPr lang="en-US" sz="2000" dirty="0"/>
                    </a:p>
                  </a:txBody>
                  <a:tcPr>
                    <a:noFill/>
                  </a:tcPr>
                </a:tc>
                <a:tc>
                  <a:txBody>
                    <a:bodyPr/>
                    <a:lstStyle/>
                    <a:p>
                      <a:pPr algn="l"/>
                      <a:r>
                        <a:rPr lang="en-US" sz="2000" b="0" dirty="0">
                          <a:latin typeface="Arial"/>
                        </a:rPr>
                        <a:t>Geographic Diversity</a:t>
                      </a:r>
                      <a:endParaRPr lang="en-US" sz="2000" dirty="0"/>
                    </a:p>
                  </a:txBody>
                  <a:tcPr>
                    <a:noFill/>
                  </a:tcPr>
                </a:tc>
                <a:extLst>
                  <a:ext uri="{0D108BD9-81ED-4DB2-BD59-A6C34878D82A}">
                    <a16:rowId xmlns:a16="http://schemas.microsoft.com/office/drawing/2014/main" val="10001"/>
                  </a:ext>
                </a:extLst>
              </a:tr>
              <a:tr h="370840">
                <a:tc>
                  <a:txBody>
                    <a:bodyPr/>
                    <a:lstStyle/>
                    <a:p>
                      <a:pPr algn="l"/>
                      <a:r>
                        <a:rPr lang="en-US" sz="2000" b="0" dirty="0">
                          <a:latin typeface="Arial"/>
                        </a:rPr>
                        <a:t>AP Courses	</a:t>
                      </a:r>
                      <a:endParaRPr lang="en-US" sz="2000" dirty="0"/>
                    </a:p>
                  </a:txBody>
                  <a:tcP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b="0" dirty="0">
                          <a:latin typeface="Arial"/>
                        </a:rPr>
                        <a:t>Legacy (child of alumni)</a:t>
                      </a:r>
                    </a:p>
                  </a:txBody>
                  <a:tcPr>
                    <a:noFill/>
                  </a:tcPr>
                </a:tc>
                <a:extLst>
                  <a:ext uri="{0D108BD9-81ED-4DB2-BD59-A6C34878D82A}">
                    <a16:rowId xmlns:a16="http://schemas.microsoft.com/office/drawing/2014/main" val="10002"/>
                  </a:ext>
                </a:extLst>
              </a:tr>
              <a:tr h="370840">
                <a:tc>
                  <a:txBody>
                    <a:bodyPr/>
                    <a:lstStyle/>
                    <a:p>
                      <a:pPr algn="l"/>
                      <a:r>
                        <a:rPr lang="en-US" sz="2000" b="0" dirty="0">
                          <a:latin typeface="Arial"/>
                        </a:rPr>
                        <a:t>Activities </a:t>
                      </a:r>
                      <a:endParaRPr lang="en-US" sz="2000" dirty="0"/>
                    </a:p>
                  </a:txBody>
                  <a:tcPr>
                    <a:noFill/>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b="0" dirty="0">
                          <a:latin typeface="Arial"/>
                        </a:rPr>
                        <a:t>Talent</a:t>
                      </a:r>
                    </a:p>
                  </a:txBody>
                  <a:tcPr>
                    <a:noFill/>
                  </a:tcPr>
                </a:tc>
                <a:extLst>
                  <a:ext uri="{0D108BD9-81ED-4DB2-BD59-A6C34878D82A}">
                    <a16:rowId xmlns:a16="http://schemas.microsoft.com/office/drawing/2014/main" val="10003"/>
                  </a:ext>
                </a:extLst>
              </a:tr>
              <a:tr h="370840">
                <a:tc>
                  <a:txBody>
                    <a:bodyPr/>
                    <a:lstStyle/>
                    <a:p>
                      <a:pPr algn="l"/>
                      <a:r>
                        <a:rPr lang="en-US" sz="2000" b="0" dirty="0">
                          <a:latin typeface="Arial"/>
                        </a:rPr>
                        <a:t>Academic Track</a:t>
                      </a:r>
                      <a:endParaRPr lang="en-US" sz="2000" dirty="0"/>
                    </a:p>
                  </a:txBody>
                  <a:tcPr>
                    <a:noFill/>
                  </a:tcPr>
                </a:tc>
                <a:tc>
                  <a:txBody>
                    <a:bodyPr/>
                    <a:lstStyle/>
                    <a:p>
                      <a:pPr algn="l"/>
                      <a:r>
                        <a:rPr lang="en-US" sz="2000" b="0" dirty="0">
                          <a:latin typeface="Arial"/>
                        </a:rPr>
                        <a:t>Gender/Ethnicity</a:t>
                      </a:r>
                      <a:endParaRPr lang="en-US" sz="2000" dirty="0"/>
                    </a:p>
                  </a:txBody>
                  <a:tcPr>
                    <a:noFill/>
                  </a:tcPr>
                </a:tc>
                <a:extLst>
                  <a:ext uri="{0D108BD9-81ED-4DB2-BD59-A6C34878D82A}">
                    <a16:rowId xmlns:a16="http://schemas.microsoft.com/office/drawing/2014/main" val="10004"/>
                  </a:ext>
                </a:extLst>
              </a:tr>
              <a:tr h="370840">
                <a:tc>
                  <a:txBody>
                    <a:bodyPr/>
                    <a:lstStyle/>
                    <a:p>
                      <a:pPr algn="l"/>
                      <a:r>
                        <a:rPr lang="en-US" sz="2000" b="0" dirty="0">
                          <a:latin typeface="Arial"/>
                        </a:rPr>
                        <a:t>H.S. Attended</a:t>
                      </a:r>
                      <a:endParaRPr lang="en-US" sz="2000" dirty="0"/>
                    </a:p>
                  </a:txBody>
                  <a:tcPr>
                    <a:noFill/>
                  </a:tcPr>
                </a:tc>
                <a:tc>
                  <a:txBody>
                    <a:bodyPr/>
                    <a:lstStyle/>
                    <a:p>
                      <a:pPr algn="l"/>
                      <a:r>
                        <a:rPr lang="en-US" sz="2000" b="0" dirty="0">
                          <a:latin typeface="Arial"/>
                        </a:rPr>
                        <a:t>Class Rank</a:t>
                      </a:r>
                      <a:endParaRPr lang="en-US" sz="2000" dirty="0"/>
                    </a:p>
                  </a:txBody>
                  <a:tcP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67851859"/>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9-11 at 10.26.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41829">
            <a:off x="457262" y="1802558"/>
            <a:ext cx="3937752" cy="3260559"/>
          </a:xfrm>
          <a:prstGeom prst="rect">
            <a:avLst/>
          </a:prstGeom>
          <a:ln>
            <a:solidFill>
              <a:srgbClr val="4F81BD"/>
            </a:solidFill>
          </a:ln>
        </p:spPr>
      </p:pic>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3" name="Slide Number Placeholder 2"/>
          <p:cNvSpPr>
            <a:spLocks noGrp="1"/>
          </p:cNvSpPr>
          <p:nvPr>
            <p:ph type="sldNum" sz="quarter" idx="12"/>
          </p:nvPr>
        </p:nvSpPr>
        <p:spPr/>
        <p:txBody>
          <a:bodyPr/>
          <a:lstStyle/>
          <a:p>
            <a:pPr>
              <a:defRPr/>
            </a:pPr>
            <a:fld id="{54D4204F-812D-4FC5-9E71-D2C3C37E9CCE}" type="slidenum">
              <a:rPr lang="en-US" smtClean="0"/>
              <a:pPr>
                <a:defRPr/>
              </a:pPr>
              <a:t>15</a:t>
            </a:fld>
            <a:endParaRPr lang="en-US" dirty="0"/>
          </a:p>
        </p:txBody>
      </p:sp>
      <p:sp>
        <p:nvSpPr>
          <p:cNvPr id="4" name="Title 3"/>
          <p:cNvSpPr>
            <a:spLocks noGrp="1"/>
          </p:cNvSpPr>
          <p:nvPr>
            <p:ph type="title"/>
          </p:nvPr>
        </p:nvSpPr>
        <p:spPr>
          <a:xfrm>
            <a:off x="1587500" y="0"/>
            <a:ext cx="7467600" cy="1143000"/>
          </a:xfrm>
        </p:spPr>
        <p:txBody>
          <a:bodyPr>
            <a:normAutofit/>
          </a:bodyPr>
          <a:lstStyle/>
          <a:p>
            <a:r>
              <a:rPr lang="en-US" sz="3800" b="1" dirty="0">
                <a:solidFill>
                  <a:srgbClr val="008000"/>
                </a:solidFill>
                <a:latin typeface="Arial"/>
                <a:cs typeface="Arial"/>
              </a:rPr>
              <a:t>Applications to Access Aid</a:t>
            </a:r>
          </a:p>
        </p:txBody>
      </p:sp>
      <p:pic>
        <p:nvPicPr>
          <p:cNvPr id="7" name="Picture 6" descr="Screen Shot 2015-09-11 at 10.33.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1937">
            <a:off x="3713363" y="1821460"/>
            <a:ext cx="5041406" cy="3340010"/>
          </a:xfrm>
          <a:prstGeom prst="rect">
            <a:avLst/>
          </a:prstGeom>
          <a:ln>
            <a:solidFill>
              <a:srgbClr val="4F81BD"/>
            </a:solidFill>
          </a:ln>
        </p:spPr>
      </p:pic>
      <p:pic>
        <p:nvPicPr>
          <p:cNvPr id="10" name="Picture 9" descr="8-08 Logo.png"/>
          <p:cNvPicPr>
            <a:picLocks noChangeAspect="1"/>
          </p:cNvPicPr>
          <p:nvPr/>
        </p:nvPicPr>
        <p:blipFill>
          <a:blip r:embed="rId4" cstate="print"/>
          <a:srcRect/>
          <a:stretch>
            <a:fillRect/>
          </a:stretch>
        </p:blipFill>
        <p:spPr bwMode="auto">
          <a:xfrm>
            <a:off x="228600" y="228600"/>
            <a:ext cx="1447800" cy="692150"/>
          </a:xfrm>
          <a:prstGeom prst="rect">
            <a:avLst/>
          </a:prstGeom>
          <a:noFill/>
          <a:ln w="9525">
            <a:noFill/>
            <a:miter lim="800000"/>
            <a:headEnd/>
            <a:tailEnd/>
          </a:ln>
        </p:spPr>
      </p:pic>
      <p:sp>
        <p:nvSpPr>
          <p:cNvPr id="5" name="TextBox 4"/>
          <p:cNvSpPr txBox="1"/>
          <p:nvPr/>
        </p:nvSpPr>
        <p:spPr>
          <a:xfrm rot="645845">
            <a:off x="6057900" y="1485902"/>
            <a:ext cx="1685077" cy="400110"/>
          </a:xfrm>
          <a:prstGeom prst="rect">
            <a:avLst/>
          </a:prstGeom>
          <a:noFill/>
        </p:spPr>
        <p:txBody>
          <a:bodyPr wrap="none" rtlCol="0">
            <a:spAutoFit/>
          </a:bodyPr>
          <a:lstStyle/>
          <a:p>
            <a:r>
              <a:rPr lang="en-US" sz="2000" b="1" dirty="0" err="1">
                <a:solidFill>
                  <a:srgbClr val="2A6CAA"/>
                </a:solidFill>
              </a:rPr>
              <a:t>fafsa.ed.gov</a:t>
            </a:r>
            <a:endParaRPr lang="en-US" sz="2000" b="1" dirty="0">
              <a:solidFill>
                <a:srgbClr val="2A6CAA"/>
              </a:solidFill>
            </a:endParaRPr>
          </a:p>
        </p:txBody>
      </p:sp>
      <p:sp>
        <p:nvSpPr>
          <p:cNvPr id="8" name="TextBox 7"/>
          <p:cNvSpPr txBox="1"/>
          <p:nvPr/>
        </p:nvSpPr>
        <p:spPr>
          <a:xfrm rot="20946556">
            <a:off x="40587" y="1381612"/>
            <a:ext cx="4117659" cy="400110"/>
          </a:xfrm>
          <a:prstGeom prst="rect">
            <a:avLst/>
          </a:prstGeom>
          <a:noFill/>
        </p:spPr>
        <p:txBody>
          <a:bodyPr wrap="none" rtlCol="0">
            <a:spAutoFit/>
          </a:bodyPr>
          <a:lstStyle/>
          <a:p>
            <a:r>
              <a:rPr lang="en-US" sz="2000" b="1" dirty="0" err="1">
                <a:solidFill>
                  <a:schemeClr val="accent6">
                    <a:lumMod val="75000"/>
                  </a:schemeClr>
                </a:solidFill>
              </a:rPr>
              <a:t>student.collegeboard.org</a:t>
            </a:r>
            <a:r>
              <a:rPr lang="en-US" sz="2000" b="1" dirty="0">
                <a:solidFill>
                  <a:schemeClr val="accent6">
                    <a:lumMod val="75000"/>
                  </a:schemeClr>
                </a:solidFill>
              </a:rPr>
              <a:t>/profile</a:t>
            </a:r>
          </a:p>
        </p:txBody>
      </p:sp>
    </p:spTree>
    <p:extLst>
      <p:ext uri="{BB962C8B-B14F-4D97-AF65-F5344CB8AC3E}">
        <p14:creationId xmlns:p14="http://schemas.microsoft.com/office/powerpoint/2010/main" val="241922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solidFill>
                  <a:srgbClr val="2A6CAA"/>
                </a:solidFill>
              </a:rPr>
              <a:pPr>
                <a:defRPr/>
              </a:pPr>
              <a:t>16</a:t>
            </a:fld>
            <a:endParaRPr lang="en-US" dirty="0">
              <a:solidFill>
                <a:srgbClr val="2A6CAA"/>
              </a:solidFill>
            </a:endParaRPr>
          </a:p>
        </p:txBody>
      </p:sp>
      <p:sp>
        <p:nvSpPr>
          <p:cNvPr id="8" name="Content Placeholder 7"/>
          <p:cNvSpPr>
            <a:spLocks noGrp="1"/>
          </p:cNvSpPr>
          <p:nvPr>
            <p:ph idx="1"/>
          </p:nvPr>
        </p:nvSpPr>
        <p:spPr>
          <a:xfrm>
            <a:off x="457200" y="1247776"/>
            <a:ext cx="8229600" cy="4878388"/>
          </a:xfrm>
        </p:spPr>
        <p:txBody>
          <a:bodyPr/>
          <a:lstStyle/>
          <a:p>
            <a:r>
              <a:rPr lang="en-US" sz="2400" dirty="0">
                <a:solidFill>
                  <a:schemeClr val="accent6">
                    <a:lumMod val="75000"/>
                  </a:schemeClr>
                </a:solidFill>
                <a:latin typeface="Arial"/>
              </a:rPr>
              <a:t>Nearly 400 Colleges and Organizations use the CSS profile to determine how they will award institutional funds</a:t>
            </a:r>
          </a:p>
          <a:p>
            <a:r>
              <a:rPr lang="en-US" sz="2400" dirty="0">
                <a:solidFill>
                  <a:schemeClr val="accent6">
                    <a:lumMod val="75000"/>
                  </a:schemeClr>
                </a:solidFill>
                <a:latin typeface="Arial"/>
              </a:rPr>
              <a:t>Available 10/1 each year and collects more comprehensive income, asset and household information than the FAFSA (i.e. assets for business owners regardless of number of employees</a:t>
            </a:r>
          </a:p>
          <a:p>
            <a:r>
              <a:rPr lang="en-US" sz="2400" dirty="0">
                <a:solidFill>
                  <a:schemeClr val="accent6">
                    <a:lumMod val="75000"/>
                  </a:schemeClr>
                </a:solidFill>
                <a:latin typeface="Arial"/>
              </a:rPr>
              <a:t>Aligns with the FAFSA’s use of prior </a:t>
            </a:r>
            <a:r>
              <a:rPr lang="en-US" sz="2400" dirty="0" err="1">
                <a:solidFill>
                  <a:schemeClr val="accent6">
                    <a:lumMod val="75000"/>
                  </a:schemeClr>
                </a:solidFill>
                <a:latin typeface="Arial"/>
              </a:rPr>
              <a:t>prior</a:t>
            </a:r>
            <a:r>
              <a:rPr lang="en-US" sz="2400" dirty="0">
                <a:solidFill>
                  <a:schemeClr val="accent6">
                    <a:lumMod val="75000"/>
                  </a:schemeClr>
                </a:solidFill>
                <a:latin typeface="Arial"/>
              </a:rPr>
              <a:t> year income (currently 2015)</a:t>
            </a:r>
          </a:p>
          <a:p>
            <a:pPr>
              <a:buNone/>
            </a:pPr>
            <a:endParaRPr lang="en-US" sz="2400" dirty="0">
              <a:solidFill>
                <a:schemeClr val="accent6">
                  <a:lumMod val="75000"/>
                </a:schemeClr>
              </a:solidFill>
              <a:latin typeface="Arial"/>
            </a:endParaRPr>
          </a:p>
          <a:p>
            <a:pPr>
              <a:buNone/>
            </a:pPr>
            <a:r>
              <a:rPr lang="en-US" sz="2400" dirty="0">
                <a:solidFill>
                  <a:schemeClr val="accent6">
                    <a:lumMod val="75000"/>
                  </a:schemeClr>
                </a:solidFill>
                <a:latin typeface="Arial"/>
              </a:rPr>
              <a:t>Register -  Complete Application – Make payment - Submit</a:t>
            </a:r>
          </a:p>
          <a:p>
            <a:endParaRPr lang="en-US" dirty="0"/>
          </a:p>
        </p:txBody>
      </p:sp>
      <p:sp>
        <p:nvSpPr>
          <p:cNvPr id="11" name="Rectangle 2"/>
          <p:cNvSpPr txBox="1">
            <a:spLocks noChangeArrowheads="1"/>
          </p:cNvSpPr>
          <p:nvPr/>
        </p:nvSpPr>
        <p:spPr>
          <a:xfrm>
            <a:off x="1676400" y="138113"/>
            <a:ext cx="7467600" cy="7762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008000"/>
                </a:solidFill>
                <a:effectLst/>
                <a:uLnTx/>
                <a:uFillTx/>
                <a:latin typeface="Arial"/>
                <a:ea typeface="+mj-ea"/>
                <a:cs typeface="+mj-cs"/>
              </a:rPr>
              <a:t>Application: CSS Profile</a:t>
            </a:r>
          </a:p>
        </p:txBody>
      </p:sp>
    </p:spTree>
    <p:extLst>
      <p:ext uri="{BB962C8B-B14F-4D97-AF65-F5344CB8AC3E}">
        <p14:creationId xmlns:p14="http://schemas.microsoft.com/office/powerpoint/2010/main" val="27761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Higher Education Student Assistance Authority</a:t>
            </a:r>
            <a:endParaRPr lang="en-US" dirty="0"/>
          </a:p>
        </p:txBody>
      </p:sp>
      <p:sp>
        <p:nvSpPr>
          <p:cNvPr id="9" name="Rectangle 2"/>
          <p:cNvSpPr>
            <a:spLocks noGrp="1" noChangeArrowheads="1"/>
          </p:cNvSpPr>
          <p:nvPr>
            <p:ph type="title"/>
          </p:nvPr>
        </p:nvSpPr>
        <p:spPr>
          <a:xfrm>
            <a:off x="1676400" y="138113"/>
            <a:ext cx="7467600" cy="776287"/>
          </a:xfrm>
        </p:spPr>
        <p:txBody>
          <a:bodyPr>
            <a:normAutofit/>
          </a:bodyPr>
          <a:lstStyle/>
          <a:p>
            <a:r>
              <a:rPr lang="en-US" sz="4200" b="1" dirty="0">
                <a:solidFill>
                  <a:srgbClr val="008000"/>
                </a:solidFill>
                <a:latin typeface="Arial"/>
              </a:rPr>
              <a:t>CSS Profile</a:t>
            </a:r>
          </a:p>
        </p:txBody>
      </p:sp>
      <p:sp>
        <p:nvSpPr>
          <p:cNvPr id="3" name="Content Placeholder 2"/>
          <p:cNvSpPr>
            <a:spLocks noGrp="1"/>
          </p:cNvSpPr>
          <p:nvPr>
            <p:ph idx="1"/>
          </p:nvPr>
        </p:nvSpPr>
        <p:spPr>
          <a:xfrm>
            <a:off x="457200" y="1371601"/>
            <a:ext cx="8229600" cy="4267200"/>
          </a:xfrm>
        </p:spPr>
        <p:txBody>
          <a:bodyPr>
            <a:normAutofit fontScale="92500" lnSpcReduction="20000"/>
          </a:bodyPr>
          <a:lstStyle/>
          <a:p>
            <a:r>
              <a:rPr lang="en-US" dirty="0">
                <a:solidFill>
                  <a:schemeClr val="accent6">
                    <a:lumMod val="75000"/>
                  </a:schemeClr>
                </a:solidFill>
                <a:latin typeface="Arial"/>
              </a:rPr>
              <a:t>Website to apply for profile</a:t>
            </a:r>
          </a:p>
          <a:p>
            <a:pPr marL="731520">
              <a:buNone/>
            </a:pPr>
            <a:r>
              <a:rPr lang="en-US" sz="2600" dirty="0">
                <a:solidFill>
                  <a:srgbClr val="0070C0"/>
                </a:solidFill>
                <a:latin typeface="Arial"/>
              </a:rPr>
              <a:t>www.student.collegeboard.org/profile</a:t>
            </a:r>
          </a:p>
          <a:p>
            <a:pPr>
              <a:buNone/>
            </a:pPr>
            <a:endParaRPr lang="en-US" dirty="0">
              <a:latin typeface="Arial"/>
            </a:endParaRPr>
          </a:p>
          <a:p>
            <a:r>
              <a:rPr lang="en-US" dirty="0">
                <a:solidFill>
                  <a:schemeClr val="accent6">
                    <a:lumMod val="75000"/>
                  </a:schemeClr>
                </a:solidFill>
                <a:latin typeface="Arial"/>
              </a:rPr>
              <a:t>Website to apply for Noncustodial Profile:</a:t>
            </a:r>
          </a:p>
          <a:p>
            <a:pPr marL="731520">
              <a:buNone/>
            </a:pPr>
            <a:r>
              <a:rPr lang="en-US" sz="2600" dirty="0">
                <a:solidFill>
                  <a:srgbClr val="0070C0"/>
                </a:solidFill>
                <a:latin typeface="Arial"/>
              </a:rPr>
              <a:t>www.ncprofile.collegeboard.org</a:t>
            </a:r>
          </a:p>
          <a:p>
            <a:pPr>
              <a:buNone/>
            </a:pPr>
            <a:endParaRPr lang="en-US" dirty="0">
              <a:latin typeface="Arial"/>
            </a:endParaRPr>
          </a:p>
          <a:p>
            <a:pPr algn="ctr">
              <a:buNone/>
            </a:pPr>
            <a:r>
              <a:rPr lang="en-US" dirty="0">
                <a:solidFill>
                  <a:schemeClr val="accent6">
                    <a:lumMod val="75000"/>
                  </a:schemeClr>
                </a:solidFill>
                <a:latin typeface="Arial"/>
              </a:rPr>
              <a:t>Customer Service</a:t>
            </a:r>
          </a:p>
          <a:p>
            <a:pPr algn="ctr">
              <a:buNone/>
            </a:pPr>
            <a:r>
              <a:rPr lang="en-US" dirty="0">
                <a:solidFill>
                  <a:schemeClr val="accent6">
                    <a:lumMod val="75000"/>
                  </a:schemeClr>
                </a:solidFill>
                <a:latin typeface="Arial"/>
              </a:rPr>
              <a:t>305-829-9793</a:t>
            </a:r>
          </a:p>
          <a:p>
            <a:pPr algn="ctr">
              <a:buNone/>
            </a:pPr>
            <a:r>
              <a:rPr lang="en-US" dirty="0">
                <a:solidFill>
                  <a:schemeClr val="accent6">
                    <a:lumMod val="75000"/>
                  </a:schemeClr>
                </a:solidFill>
                <a:latin typeface="Arial"/>
              </a:rPr>
              <a:t>help@cssprofile.org</a:t>
            </a:r>
          </a:p>
        </p:txBody>
      </p:sp>
      <p:pic>
        <p:nvPicPr>
          <p:cNvPr id="8" name="Picture 7"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10" name="Slide Number Placeholder 5"/>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17</a:t>
            </a:fld>
            <a:endParaRPr lang="en-US" dirty="0"/>
          </a:p>
        </p:txBody>
      </p:sp>
    </p:spTree>
    <p:extLst>
      <p:ext uri="{BB962C8B-B14F-4D97-AF65-F5344CB8AC3E}">
        <p14:creationId xmlns:p14="http://schemas.microsoft.com/office/powerpoint/2010/main" val="212240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18</a:t>
            </a:fld>
            <a:endParaRPr lang="en-US" dirty="0"/>
          </a:p>
        </p:txBody>
      </p:sp>
      <p:sp>
        <p:nvSpPr>
          <p:cNvPr id="15363" name="Rectangle 3"/>
          <p:cNvSpPr>
            <a:spLocks noGrp="1" noChangeArrowheads="1"/>
          </p:cNvSpPr>
          <p:nvPr>
            <p:ph idx="1"/>
          </p:nvPr>
        </p:nvSpPr>
        <p:spPr>
          <a:xfrm>
            <a:off x="457200" y="1468755"/>
            <a:ext cx="8305800" cy="4495800"/>
          </a:xfrm>
        </p:spPr>
        <p:txBody>
          <a:bodyPr>
            <a:normAutofit/>
          </a:bodyPr>
          <a:lstStyle/>
          <a:p>
            <a:pPr>
              <a:spcBef>
                <a:spcPct val="50000"/>
              </a:spcBef>
              <a:defRPr/>
            </a:pPr>
            <a:r>
              <a:rPr lang="en-US" sz="2600" b="0" dirty="0">
                <a:solidFill>
                  <a:schemeClr val="accent6">
                    <a:lumMod val="75000"/>
                  </a:schemeClr>
                </a:solidFill>
                <a:latin typeface="Arial"/>
              </a:rPr>
              <a:t>2017-2018 FAFSA available October 1, 2016</a:t>
            </a:r>
            <a:endParaRPr lang="en-US" sz="2200" b="0" dirty="0">
              <a:solidFill>
                <a:schemeClr val="accent6">
                  <a:lumMod val="75000"/>
                </a:schemeClr>
              </a:solidFill>
              <a:latin typeface="Arial"/>
            </a:endParaRPr>
          </a:p>
          <a:p>
            <a:pPr>
              <a:spcBef>
                <a:spcPct val="50000"/>
              </a:spcBef>
              <a:defRPr/>
            </a:pPr>
            <a:r>
              <a:rPr lang="en-US" sz="2600" dirty="0">
                <a:solidFill>
                  <a:schemeClr val="accent6">
                    <a:lumMod val="75000"/>
                  </a:schemeClr>
                </a:solidFill>
                <a:latin typeface="Arial"/>
              </a:rPr>
              <a:t>FAFSA will use prior prior year income information    (20l5)</a:t>
            </a:r>
            <a:endParaRPr lang="en-US" sz="2200" dirty="0">
              <a:solidFill>
                <a:schemeClr val="accent6">
                  <a:lumMod val="75000"/>
                </a:schemeClr>
              </a:solidFill>
              <a:latin typeface="Arial"/>
            </a:endParaRPr>
          </a:p>
          <a:p>
            <a:pPr>
              <a:spcBef>
                <a:spcPct val="50000"/>
              </a:spcBef>
              <a:defRPr/>
            </a:pPr>
            <a:r>
              <a:rPr lang="en-US" sz="2600" b="0" dirty="0">
                <a:solidFill>
                  <a:schemeClr val="accent6">
                    <a:lumMod val="75000"/>
                  </a:schemeClr>
                </a:solidFill>
                <a:latin typeface="Arial"/>
              </a:rPr>
              <a:t>IRS Data Retrieval Tool can be used immediately</a:t>
            </a:r>
          </a:p>
          <a:p>
            <a:pPr lvl="1">
              <a:spcBef>
                <a:spcPct val="50000"/>
              </a:spcBef>
              <a:defRPr/>
            </a:pPr>
            <a:r>
              <a:rPr lang="en-US" sz="2200" dirty="0">
                <a:solidFill>
                  <a:schemeClr val="accent6">
                    <a:lumMod val="75000"/>
                  </a:schemeClr>
                </a:solidFill>
                <a:latin typeface="Arial"/>
              </a:rPr>
              <a:t>All prior prior year tax information (2015) is already filed, allowing immediate retrieval.</a:t>
            </a:r>
            <a:endParaRPr lang="en-US" sz="2200" b="0" dirty="0">
              <a:solidFill>
                <a:schemeClr val="accent6">
                  <a:lumMod val="75000"/>
                </a:schemeClr>
              </a:solidFill>
              <a:latin typeface="Arial"/>
            </a:endParaRPr>
          </a:p>
          <a:p>
            <a:pPr>
              <a:spcBef>
                <a:spcPct val="50000"/>
              </a:spcBef>
              <a:defRPr/>
            </a:pPr>
            <a:endParaRPr lang="en-US" sz="2600" b="0" dirty="0">
              <a:solidFill>
                <a:schemeClr val="accent6">
                  <a:lumMod val="75000"/>
                </a:schemeClr>
              </a:solidFill>
              <a:latin typeface="Arial"/>
            </a:endParaRPr>
          </a:p>
          <a:p>
            <a:pPr marL="457200" lvl="1" indent="0">
              <a:spcBef>
                <a:spcPct val="50000"/>
              </a:spcBef>
              <a:buNone/>
              <a:defRPr/>
            </a:pPr>
            <a:endParaRPr lang="en-US" sz="2200" dirty="0">
              <a:solidFill>
                <a:schemeClr val="accent6">
                  <a:lumMod val="75000"/>
                </a:schemeClr>
              </a:solidFill>
              <a:latin typeface="Arial"/>
            </a:endParaRP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7" name="Rectangle 2"/>
          <p:cNvSpPr txBox="1">
            <a:spLocks noChangeArrowheads="1"/>
          </p:cNvSpPr>
          <p:nvPr/>
        </p:nvSpPr>
        <p:spPr>
          <a:xfrm>
            <a:off x="1676400" y="271463"/>
            <a:ext cx="7467600" cy="7762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008000"/>
                </a:solidFill>
                <a:effectLst/>
                <a:uLnTx/>
                <a:uFillTx/>
                <a:latin typeface="Arial"/>
                <a:ea typeface="+mj-ea"/>
                <a:cs typeface="+mj-cs"/>
              </a:rPr>
              <a:t>Application: FAFSA</a:t>
            </a:r>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19</a:t>
            </a:fld>
            <a:endParaRPr lang="en-US" dirty="0"/>
          </a:p>
        </p:txBody>
      </p:sp>
      <p:sp>
        <p:nvSpPr>
          <p:cNvPr id="15363" name="Rectangle 3"/>
          <p:cNvSpPr>
            <a:spLocks noGrp="1" noChangeArrowheads="1"/>
          </p:cNvSpPr>
          <p:nvPr>
            <p:ph idx="1"/>
          </p:nvPr>
        </p:nvSpPr>
        <p:spPr>
          <a:xfrm>
            <a:off x="457200" y="1219200"/>
            <a:ext cx="8305800" cy="4495800"/>
          </a:xfrm>
        </p:spPr>
        <p:txBody>
          <a:bodyPr>
            <a:normAutofit/>
          </a:bodyPr>
          <a:lstStyle/>
          <a:p>
            <a:pPr>
              <a:spcBef>
                <a:spcPct val="50000"/>
              </a:spcBef>
              <a:defRPr/>
            </a:pPr>
            <a:r>
              <a:rPr lang="en-US" sz="2800" b="0" dirty="0">
                <a:solidFill>
                  <a:schemeClr val="accent6">
                    <a:lumMod val="75000"/>
                  </a:schemeClr>
                </a:solidFill>
                <a:latin typeface="Arial"/>
              </a:rPr>
              <a:t>Submit the Free Application for Federal Student Aid (FAFSA) prior to the earliest school’s deadline &amp; complete the NJ State Specific Questions</a:t>
            </a:r>
          </a:p>
          <a:p>
            <a:pPr>
              <a:spcBef>
                <a:spcPct val="50000"/>
              </a:spcBef>
              <a:defRPr/>
            </a:pPr>
            <a:r>
              <a:rPr lang="en-US" sz="2800" b="0" dirty="0">
                <a:solidFill>
                  <a:schemeClr val="accent6">
                    <a:lumMod val="75000"/>
                  </a:schemeClr>
                </a:solidFill>
                <a:latin typeface="Arial"/>
              </a:rPr>
              <a:t>To ensure maximum consideration for federal, state, and institutional aid, check information from each school to determine:</a:t>
            </a:r>
          </a:p>
          <a:p>
            <a:pPr marL="793750" lvl="1" indent="-336550">
              <a:spcBef>
                <a:spcPct val="50000"/>
              </a:spcBef>
              <a:defRPr/>
            </a:pPr>
            <a:r>
              <a:rPr lang="en-US" sz="2600" b="0" dirty="0">
                <a:latin typeface="Arial"/>
              </a:rPr>
              <a:t>Required application materials </a:t>
            </a:r>
          </a:p>
          <a:p>
            <a:pPr marL="793750" lvl="1" indent="-336550">
              <a:spcBef>
                <a:spcPct val="50000"/>
              </a:spcBef>
              <a:defRPr/>
            </a:pPr>
            <a:r>
              <a:rPr lang="en-US" sz="2600" b="0" dirty="0">
                <a:latin typeface="Arial"/>
              </a:rPr>
              <a:t>Application deadlines</a:t>
            </a: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7" name="Rectangle 2"/>
          <p:cNvSpPr txBox="1">
            <a:spLocks noChangeArrowheads="1"/>
          </p:cNvSpPr>
          <p:nvPr/>
        </p:nvSpPr>
        <p:spPr>
          <a:xfrm>
            <a:off x="1676400" y="138113"/>
            <a:ext cx="7467600" cy="7762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008000"/>
                </a:solidFill>
                <a:effectLst/>
                <a:uLnTx/>
                <a:uFillTx/>
                <a:latin typeface="Arial"/>
                <a:ea typeface="+mj-ea"/>
                <a:cs typeface="+mj-cs"/>
              </a:rPr>
              <a:t>Application: FAFSA</a:t>
            </a:r>
          </a:p>
        </p:txBody>
      </p:sp>
    </p:spTree>
    <p:extLst>
      <p:ext uri="{BB962C8B-B14F-4D97-AF65-F5344CB8AC3E}">
        <p14:creationId xmlns:p14="http://schemas.microsoft.com/office/powerpoint/2010/main" val="48983577"/>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32" y="2006600"/>
            <a:ext cx="7772400" cy="1362075"/>
          </a:xfrm>
        </p:spPr>
        <p:txBody>
          <a:bodyPr>
            <a:normAutofit fontScale="90000"/>
          </a:bodyPr>
          <a:lstStyle/>
          <a:p>
            <a:r>
              <a:rPr lang="en-US" dirty="0"/>
              <a:t>Executive Director, Admissions and Financial Aid</a:t>
            </a:r>
            <a:br>
              <a:rPr lang="en-US" dirty="0"/>
            </a:br>
            <a:br>
              <a:rPr lang="en-US" dirty="0"/>
            </a:br>
            <a:r>
              <a:rPr lang="en-US" dirty="0"/>
              <a:t>Rowan College at Gloucester County</a:t>
            </a:r>
          </a:p>
        </p:txBody>
      </p:sp>
      <p:sp>
        <p:nvSpPr>
          <p:cNvPr id="3" name="Subtitle 2"/>
          <p:cNvSpPr>
            <a:spLocks noGrp="1"/>
          </p:cNvSpPr>
          <p:nvPr>
            <p:ph type="body" idx="1"/>
          </p:nvPr>
        </p:nvSpPr>
        <p:spPr>
          <a:xfrm>
            <a:off x="244332" y="246640"/>
            <a:ext cx="7772400" cy="1500187"/>
          </a:xfrm>
        </p:spPr>
        <p:txBody>
          <a:bodyPr>
            <a:normAutofit/>
          </a:bodyPr>
          <a:lstStyle/>
          <a:p>
            <a:r>
              <a:rPr lang="en-US" sz="3600" b="1" cap="all" dirty="0">
                <a:solidFill>
                  <a:schemeClr val="tx1"/>
                </a:solidFill>
                <a:latin typeface="+mj-lt"/>
                <a:ea typeface="+mj-ea"/>
                <a:cs typeface="+mj-cs"/>
              </a:rPr>
              <a:t>Michael Chando</a:t>
            </a:r>
          </a:p>
        </p:txBody>
      </p:sp>
    </p:spTree>
    <p:extLst>
      <p:ext uri="{BB962C8B-B14F-4D97-AF65-F5344CB8AC3E}">
        <p14:creationId xmlns:p14="http://schemas.microsoft.com/office/powerpoint/2010/main" val="2946445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20</a:t>
            </a:fld>
            <a:endParaRPr lang="en-US" dirty="0"/>
          </a:p>
        </p:txBody>
      </p:sp>
      <p:sp>
        <p:nvSpPr>
          <p:cNvPr id="29698" name="Rectangle 2"/>
          <p:cNvSpPr>
            <a:spLocks noGrp="1" noChangeArrowheads="1"/>
          </p:cNvSpPr>
          <p:nvPr>
            <p:ph type="title"/>
          </p:nvPr>
        </p:nvSpPr>
        <p:spPr>
          <a:xfrm>
            <a:off x="1" y="138113"/>
            <a:ext cx="9144000" cy="776287"/>
          </a:xfrm>
        </p:spPr>
        <p:txBody>
          <a:bodyPr/>
          <a:lstStyle/>
          <a:p>
            <a:r>
              <a:rPr lang="en-US" b="1" dirty="0">
                <a:solidFill>
                  <a:srgbClr val="008000"/>
                </a:solidFill>
                <a:latin typeface="Arial"/>
              </a:rPr>
              <a:t>CAUTION!</a:t>
            </a:r>
          </a:p>
        </p:txBody>
      </p:sp>
      <p:sp>
        <p:nvSpPr>
          <p:cNvPr id="29699" name="Rectangle 3"/>
          <p:cNvSpPr>
            <a:spLocks noGrp="1" noChangeArrowheads="1"/>
          </p:cNvSpPr>
          <p:nvPr>
            <p:ph idx="1"/>
          </p:nvPr>
        </p:nvSpPr>
        <p:spPr>
          <a:xfrm>
            <a:off x="838200" y="1143000"/>
            <a:ext cx="7434263" cy="4414838"/>
          </a:xfrm>
        </p:spPr>
        <p:txBody>
          <a:bodyPr>
            <a:normAutofit lnSpcReduction="10000"/>
          </a:bodyPr>
          <a:lstStyle/>
          <a:p>
            <a:pPr>
              <a:spcBef>
                <a:spcPct val="50000"/>
              </a:spcBef>
            </a:pPr>
            <a:r>
              <a:rPr lang="en-US" b="0" dirty="0">
                <a:solidFill>
                  <a:schemeClr val="accent6">
                    <a:lumMod val="75000"/>
                  </a:schemeClr>
                </a:solidFill>
                <a:latin typeface="Arial"/>
              </a:rPr>
              <a:t>Please, avoid being charged a fee to file the FAFSA</a:t>
            </a:r>
          </a:p>
          <a:p>
            <a:pPr marL="793750" lvl="1" indent="-336550">
              <a:spcBef>
                <a:spcPct val="50000"/>
              </a:spcBef>
            </a:pPr>
            <a:r>
              <a:rPr lang="en-US" sz="2800" b="0" dirty="0">
                <a:latin typeface="Arial"/>
              </a:rPr>
              <a:t>Completing and processing the </a:t>
            </a:r>
            <a:br>
              <a:rPr lang="en-US" sz="2800" b="0" dirty="0">
                <a:latin typeface="Arial"/>
              </a:rPr>
            </a:br>
            <a:r>
              <a:rPr lang="en-US" sz="2800" b="0" dirty="0">
                <a:latin typeface="Arial"/>
              </a:rPr>
              <a:t>FAFSA is </a:t>
            </a:r>
            <a:r>
              <a:rPr lang="en-US" sz="2800" b="0" dirty="0">
                <a:solidFill>
                  <a:schemeClr val="accent3">
                    <a:lumMod val="75000"/>
                  </a:schemeClr>
                </a:solidFill>
                <a:latin typeface="Arial"/>
              </a:rPr>
              <a:t>FREE</a:t>
            </a:r>
          </a:p>
          <a:p>
            <a:pPr marL="793750" lvl="1" indent="-336550">
              <a:spcBef>
                <a:spcPct val="50000"/>
              </a:spcBef>
            </a:pPr>
            <a:r>
              <a:rPr lang="en-US" sz="2800" b="0" dirty="0">
                <a:latin typeface="Arial"/>
              </a:rPr>
              <a:t>If filing FAFSA on the Web, make sure you go directly to: </a:t>
            </a:r>
            <a:r>
              <a:rPr lang="en-US" sz="2800" b="0" dirty="0">
                <a:solidFill>
                  <a:schemeClr val="accent3">
                    <a:lumMod val="75000"/>
                  </a:schemeClr>
                </a:solidFill>
                <a:latin typeface="Arial"/>
              </a:rPr>
              <a:t>www.fafsa.gov</a:t>
            </a:r>
          </a:p>
          <a:p>
            <a:pPr marL="793750" lvl="1" indent="-336550">
              <a:spcBef>
                <a:spcPct val="50000"/>
              </a:spcBef>
            </a:pPr>
            <a:r>
              <a:rPr lang="en-US" sz="2800" b="0" dirty="0">
                <a:latin typeface="Arial"/>
              </a:rPr>
              <a:t>Contact the financial aid office or HESAA at 609-584-4480 if you need help in completing the FAFSA</a:t>
            </a: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19459"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5" name="Slide Number Placeholder 4"/>
          <p:cNvSpPr>
            <a:spLocks noGrp="1"/>
          </p:cNvSpPr>
          <p:nvPr>
            <p:ph type="sldNum" sz="quarter" idx="12"/>
          </p:nvPr>
        </p:nvSpPr>
        <p:spPr/>
        <p:txBody>
          <a:bodyPr/>
          <a:lstStyle/>
          <a:p>
            <a:pPr>
              <a:defRPr/>
            </a:pPr>
            <a:fld id="{54D4204F-812D-4FC5-9E71-D2C3C37E9CCE}" type="slidenum">
              <a:rPr lang="en-US" smtClean="0">
                <a:solidFill>
                  <a:srgbClr val="2A6CAA"/>
                </a:solidFill>
              </a:rPr>
              <a:pPr>
                <a:defRPr/>
              </a:pPr>
              <a:t>21</a:t>
            </a:fld>
            <a:endParaRPr lang="en-US" dirty="0">
              <a:solidFill>
                <a:srgbClr val="2A6CAA"/>
              </a:solidFill>
            </a:endParaRPr>
          </a:p>
        </p:txBody>
      </p:sp>
      <p:sp>
        <p:nvSpPr>
          <p:cNvPr id="18437" name="Rectangle 5"/>
          <p:cNvSpPr>
            <a:spLocks noGrp="1" noChangeArrowheads="1"/>
          </p:cNvSpPr>
          <p:nvPr>
            <p:ph idx="1"/>
          </p:nvPr>
        </p:nvSpPr>
        <p:spPr>
          <a:xfrm>
            <a:off x="304800" y="1219200"/>
            <a:ext cx="8382000" cy="4419600"/>
          </a:xfrm>
        </p:spPr>
        <p:txBody>
          <a:bodyPr lIns="90488" tIns="44450" rIns="90488" bIns="44450"/>
          <a:lstStyle/>
          <a:p>
            <a:pPr marL="280988" indent="-280988">
              <a:defRPr/>
            </a:pPr>
            <a:r>
              <a:rPr lang="en-US" sz="2300" b="0" dirty="0">
                <a:solidFill>
                  <a:schemeClr val="accent6">
                    <a:lumMod val="75000"/>
                  </a:schemeClr>
                </a:solidFill>
                <a:latin typeface="Arial"/>
              </a:rPr>
              <a:t>Collects family’s personal and financial information used to calculate the student’s Expected Family Contribution </a:t>
            </a:r>
          </a:p>
          <a:p>
            <a:pPr marL="280988" indent="-280988">
              <a:spcBef>
                <a:spcPct val="65000"/>
              </a:spcBef>
              <a:defRPr/>
            </a:pPr>
            <a:r>
              <a:rPr lang="en-US" sz="2300" b="0" dirty="0">
                <a:solidFill>
                  <a:schemeClr val="accent6">
                    <a:lumMod val="75000"/>
                  </a:schemeClr>
                </a:solidFill>
                <a:latin typeface="Arial"/>
              </a:rPr>
              <a:t>File the FAFSA electronically</a:t>
            </a:r>
          </a:p>
          <a:p>
            <a:pPr marL="804863" lvl="1">
              <a:spcBef>
                <a:spcPct val="65000"/>
              </a:spcBef>
              <a:buSzPct val="75000"/>
              <a:defRPr/>
            </a:pPr>
            <a:r>
              <a:rPr lang="en-US" sz="2300" b="0" dirty="0">
                <a:latin typeface="Arial"/>
              </a:rPr>
              <a:t>FAFSA on the Web at </a:t>
            </a:r>
            <a:r>
              <a:rPr lang="en-US" sz="2300" b="0" dirty="0" err="1">
                <a:solidFill>
                  <a:schemeClr val="accent1">
                    <a:lumMod val="75000"/>
                  </a:schemeClr>
                </a:solidFill>
                <a:latin typeface="Arial"/>
              </a:rPr>
              <a:t>www.fafsa.ed.gov</a:t>
            </a:r>
            <a:endParaRPr lang="en-US" sz="2300" b="0" dirty="0">
              <a:solidFill>
                <a:schemeClr val="accent1">
                  <a:lumMod val="75000"/>
                </a:schemeClr>
              </a:solidFill>
              <a:latin typeface="Arial"/>
            </a:endParaRPr>
          </a:p>
          <a:p>
            <a:pPr marL="804863" lvl="1">
              <a:spcBef>
                <a:spcPct val="65000"/>
              </a:spcBef>
              <a:buSzPct val="75000"/>
              <a:defRPr/>
            </a:pPr>
            <a:r>
              <a:rPr lang="en-US" sz="2300" b="0" dirty="0">
                <a:latin typeface="Arial"/>
              </a:rPr>
              <a:t>Student &amp; Parent must </a:t>
            </a:r>
            <a:r>
              <a:rPr lang="en-US" sz="2300" dirty="0">
                <a:latin typeface="Arial"/>
              </a:rPr>
              <a:t>create</a:t>
            </a:r>
            <a:r>
              <a:rPr lang="en-US" sz="2300" b="0" dirty="0">
                <a:latin typeface="Arial"/>
              </a:rPr>
              <a:t> a Federal Student Aid ID (FSA ID) </a:t>
            </a:r>
            <a:r>
              <a:rPr lang="en-US" sz="2300" dirty="0">
                <a:latin typeface="Arial"/>
              </a:rPr>
              <a:t>at </a:t>
            </a:r>
            <a:r>
              <a:rPr lang="en-US" sz="2300" dirty="0">
                <a:solidFill>
                  <a:schemeClr val="accent1">
                    <a:lumMod val="75000"/>
                  </a:schemeClr>
                </a:solidFill>
                <a:latin typeface="Arial"/>
              </a:rPr>
              <a:t>fsaid.ed.gov</a:t>
            </a:r>
            <a:endParaRPr lang="en-US" sz="2300" b="0" dirty="0">
              <a:solidFill>
                <a:schemeClr val="accent1">
                  <a:lumMod val="75000"/>
                </a:schemeClr>
              </a:solidFill>
              <a:latin typeface="Arial"/>
            </a:endParaRPr>
          </a:p>
          <a:p>
            <a:pPr marL="404813">
              <a:spcBef>
                <a:spcPct val="65000"/>
              </a:spcBef>
              <a:buSzPct val="100000"/>
              <a:defRPr/>
            </a:pPr>
            <a:r>
              <a:rPr lang="en-US" sz="2300" b="0" dirty="0">
                <a:solidFill>
                  <a:schemeClr val="accent6">
                    <a:lumMod val="75000"/>
                  </a:schemeClr>
                </a:solidFill>
                <a:latin typeface="Arial"/>
              </a:rPr>
              <a:t>Use the IRS Data Retrieval Tool to populate income &amp; tax </a:t>
            </a:r>
            <a:r>
              <a:rPr lang="en-US" sz="2300" dirty="0">
                <a:solidFill>
                  <a:schemeClr val="accent6">
                    <a:lumMod val="75000"/>
                  </a:schemeClr>
                </a:solidFill>
              </a:rPr>
              <a:t>information with actual prior </a:t>
            </a:r>
            <a:r>
              <a:rPr lang="en-US" sz="2300" dirty="0" err="1">
                <a:solidFill>
                  <a:schemeClr val="accent6">
                    <a:lumMod val="75000"/>
                  </a:schemeClr>
                </a:solidFill>
              </a:rPr>
              <a:t>prior</a:t>
            </a:r>
            <a:r>
              <a:rPr lang="en-US" sz="2300" dirty="0">
                <a:solidFill>
                  <a:schemeClr val="accent6">
                    <a:lumMod val="75000"/>
                  </a:schemeClr>
                </a:solidFill>
              </a:rPr>
              <a:t> year tax information (currently 2015)</a:t>
            </a:r>
          </a:p>
          <a:p>
            <a:pPr marL="404813">
              <a:spcBef>
                <a:spcPct val="65000"/>
              </a:spcBef>
              <a:buSzPct val="100000"/>
              <a:defRPr/>
            </a:pPr>
            <a:endParaRPr lang="en-US" sz="2300" b="0" dirty="0">
              <a:solidFill>
                <a:schemeClr val="accent6">
                  <a:lumMod val="75000"/>
                </a:schemeClr>
              </a:solidFill>
              <a:latin typeface="Arial"/>
            </a:endParaRPr>
          </a:p>
          <a:p>
            <a:pPr marL="804863" lvl="1">
              <a:spcBef>
                <a:spcPct val="65000"/>
              </a:spcBef>
              <a:buSzPct val="75000"/>
              <a:defRPr/>
            </a:pPr>
            <a:endParaRPr lang="en-US" sz="2800" b="0" dirty="0">
              <a:latin typeface="Constantia" pitchFamily="18" charset="0"/>
            </a:endParaRPr>
          </a:p>
        </p:txBody>
      </p:sp>
      <p:pic>
        <p:nvPicPr>
          <p:cNvPr id="7" name="Picture 6"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9" name="Rectangle 2"/>
          <p:cNvSpPr txBox="1">
            <a:spLocks noChangeArrowheads="1"/>
          </p:cNvSpPr>
          <p:nvPr/>
        </p:nvSpPr>
        <p:spPr>
          <a:xfrm>
            <a:off x="1752599" y="228600"/>
            <a:ext cx="7391401" cy="835152"/>
          </a:xfrm>
          <a:prstGeom prst="rect">
            <a:avLst/>
          </a:prstGeom>
          <a:noFill/>
        </p:spPr>
        <p:txBody>
          <a:bodyPr vert="horz" lIns="92075" tIns="46038" rIns="92075" bIns="46038" rtlCol="0" anchor="ctr">
            <a:noAutofit/>
          </a:bodyPr>
          <a:lstStyle/>
          <a:p>
            <a:pPr lvl="0" algn="ctr" eaLnBrk="1" fontAlgn="auto" hangingPunct="1">
              <a:spcAft>
                <a:spcPts val="0"/>
              </a:spcAft>
            </a:pPr>
            <a:r>
              <a:rPr lang="en-US" sz="3200" b="1" dirty="0">
                <a:solidFill>
                  <a:srgbClr val="008000"/>
                </a:solidFill>
                <a:latin typeface="Arial"/>
              </a:rPr>
              <a:t>Free Application for Federal </a:t>
            </a:r>
            <a:br>
              <a:rPr lang="en-US" sz="3200" b="1" dirty="0">
                <a:solidFill>
                  <a:srgbClr val="008000"/>
                </a:solidFill>
                <a:latin typeface="Arial"/>
              </a:rPr>
            </a:br>
            <a:r>
              <a:rPr lang="en-US" sz="3200" b="1" dirty="0">
                <a:solidFill>
                  <a:srgbClr val="008000"/>
                </a:solidFill>
                <a:latin typeface="Arial"/>
              </a:rPr>
              <a:t>Student Aid (FAFSA)</a:t>
            </a:r>
            <a:endParaRPr kumimoji="0" lang="en-US" sz="3200" b="1" i="0" u="none" strike="noStrike" kern="1200" cap="none" spc="0" normalizeH="0" baseline="0" noProof="0" dirty="0">
              <a:ln>
                <a:noFill/>
              </a:ln>
              <a:solidFill>
                <a:srgbClr val="008000"/>
              </a:solidFill>
              <a:effectLst/>
              <a:uLnTx/>
              <a:uFillTx/>
              <a:latin typeface="Arial"/>
              <a:ea typeface="+mj-ea"/>
              <a:cs typeface="+mj-cs"/>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8" name="Rectangle 2"/>
          <p:cNvSpPr txBox="1">
            <a:spLocks noChangeArrowheads="1"/>
          </p:cNvSpPr>
          <p:nvPr/>
        </p:nvSpPr>
        <p:spPr>
          <a:xfrm>
            <a:off x="1752599" y="256310"/>
            <a:ext cx="7391401" cy="835152"/>
          </a:xfrm>
          <a:prstGeom prst="rect">
            <a:avLst/>
          </a:prstGeom>
          <a:noFill/>
        </p:spPr>
        <p:txBody>
          <a:bodyPr vert="horz" lIns="92075" tIns="46038" rIns="92075" bIns="46038" rtlCol="0" anchor="ctr">
            <a:noAutofit/>
          </a:bodyPr>
          <a:lstStyle/>
          <a:p>
            <a:pPr lvl="0" algn="ctr" eaLnBrk="1" fontAlgn="auto" hangingPunct="1">
              <a:spcAft>
                <a:spcPts val="0"/>
              </a:spcAft>
            </a:pPr>
            <a:r>
              <a:rPr lang="en-US" sz="3200" b="1" dirty="0">
                <a:solidFill>
                  <a:srgbClr val="008000"/>
                </a:solidFill>
                <a:latin typeface="Arial"/>
              </a:rPr>
              <a:t>What is a Federal Student Aid </a:t>
            </a:r>
          </a:p>
          <a:p>
            <a:pPr lvl="0" algn="ctr" eaLnBrk="1" fontAlgn="auto" hangingPunct="1">
              <a:spcAft>
                <a:spcPts val="0"/>
              </a:spcAft>
            </a:pPr>
            <a:r>
              <a:rPr lang="en-US" sz="3200" b="1" dirty="0">
                <a:solidFill>
                  <a:srgbClr val="008000"/>
                </a:solidFill>
                <a:latin typeface="Arial"/>
              </a:rPr>
              <a:t>(FSA) ID?</a:t>
            </a:r>
            <a:endParaRPr kumimoji="0" lang="en-US" sz="3200" b="1" i="0" u="none" strike="noStrike" kern="1200" cap="none" spc="0" normalizeH="0" baseline="0" noProof="0" dirty="0">
              <a:ln>
                <a:noFill/>
              </a:ln>
              <a:solidFill>
                <a:srgbClr val="008000"/>
              </a:solidFill>
              <a:effectLst/>
              <a:uLnTx/>
              <a:uFillTx/>
              <a:latin typeface="Arial"/>
              <a:ea typeface="+mj-ea"/>
              <a:cs typeface="+mj-cs"/>
            </a:endParaRPr>
          </a:p>
        </p:txBody>
      </p:sp>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9" name="Slide Number Placeholder 8"/>
          <p:cNvSpPr>
            <a:spLocks noGrp="1"/>
          </p:cNvSpPr>
          <p:nvPr>
            <p:ph type="sldNum" sz="quarter" idx="12"/>
          </p:nvPr>
        </p:nvSpPr>
        <p:spPr/>
        <p:txBody>
          <a:bodyPr/>
          <a:lstStyle/>
          <a:p>
            <a:pPr>
              <a:defRPr/>
            </a:pPr>
            <a:fld id="{54D4204F-812D-4FC5-9E71-D2C3C37E9CCE}" type="slidenum">
              <a:rPr lang="en-US" smtClean="0">
                <a:solidFill>
                  <a:srgbClr val="2A6CAA"/>
                </a:solidFill>
              </a:rPr>
              <a:pPr>
                <a:defRPr/>
              </a:pPr>
              <a:t>22</a:t>
            </a:fld>
            <a:endParaRPr lang="en-US" dirty="0">
              <a:solidFill>
                <a:srgbClr val="2A6CAA"/>
              </a:solidFill>
            </a:endParaRPr>
          </a:p>
        </p:txBody>
      </p:sp>
      <p:sp>
        <p:nvSpPr>
          <p:cNvPr id="2" name="Content Placeholder 1"/>
          <p:cNvSpPr>
            <a:spLocks noGrp="1"/>
          </p:cNvSpPr>
          <p:nvPr>
            <p:ph idx="1"/>
          </p:nvPr>
        </p:nvSpPr>
        <p:spPr>
          <a:xfrm>
            <a:off x="415635" y="1614055"/>
            <a:ext cx="8229600" cy="4525963"/>
          </a:xfrm>
        </p:spPr>
        <p:txBody>
          <a:bodyPr>
            <a:normAutofit/>
          </a:bodyPr>
          <a:lstStyle/>
          <a:p>
            <a:r>
              <a:rPr lang="en-US" sz="2400" dirty="0">
                <a:solidFill>
                  <a:schemeClr val="accent6">
                    <a:lumMod val="75000"/>
                  </a:schemeClr>
                </a:solidFill>
                <a:latin typeface="Arial"/>
              </a:rPr>
              <a:t>In order to enhance security, FAFSA has created a user name and password login</a:t>
            </a:r>
          </a:p>
          <a:p>
            <a:pPr marL="0" indent="0">
              <a:buNone/>
            </a:pPr>
            <a:endParaRPr lang="en-US" sz="2400" dirty="0">
              <a:solidFill>
                <a:schemeClr val="accent6">
                  <a:lumMod val="75000"/>
                </a:schemeClr>
              </a:solidFill>
              <a:latin typeface="Arial"/>
            </a:endParaRPr>
          </a:p>
          <a:p>
            <a:r>
              <a:rPr lang="en-US" sz="2400" dirty="0">
                <a:solidFill>
                  <a:schemeClr val="accent6">
                    <a:lumMod val="75000"/>
                  </a:schemeClr>
                </a:solidFill>
                <a:latin typeface="Arial"/>
              </a:rPr>
              <a:t>If you already have a PIN, you can link your information to your new FSA ID by entering your PIN while registering for your FSA ID</a:t>
            </a:r>
          </a:p>
          <a:p>
            <a:pPr lvl="1">
              <a:buFont typeface="Wingdings" panose="05000000000000000000" pitchFamily="2" charset="2"/>
              <a:buChar char="ü"/>
            </a:pPr>
            <a:r>
              <a:rPr lang="en-US" sz="2000" dirty="0">
                <a:solidFill>
                  <a:schemeClr val="accent6">
                    <a:lumMod val="75000"/>
                  </a:schemeClr>
                </a:solidFill>
                <a:latin typeface="Arial"/>
              </a:rPr>
              <a:t>PIN number is not necessary to create a FSA ID</a:t>
            </a:r>
          </a:p>
          <a:p>
            <a:pPr marL="457200" lvl="1" indent="0">
              <a:buNone/>
            </a:pPr>
            <a:endParaRPr lang="en-US" sz="2000" dirty="0">
              <a:solidFill>
                <a:schemeClr val="accent6">
                  <a:lumMod val="75000"/>
                </a:schemeClr>
              </a:solidFill>
              <a:latin typeface="Arial"/>
            </a:endParaRPr>
          </a:p>
          <a:p>
            <a:r>
              <a:rPr lang="en-US" sz="2400" dirty="0">
                <a:solidFill>
                  <a:schemeClr val="accent6">
                    <a:lumMod val="75000"/>
                  </a:schemeClr>
                </a:solidFill>
                <a:latin typeface="Arial"/>
              </a:rPr>
              <a:t>If you are a parent of a </a:t>
            </a:r>
            <a:r>
              <a:rPr lang="en-US" sz="2400" b="1" i="1" dirty="0">
                <a:solidFill>
                  <a:schemeClr val="accent6">
                    <a:lumMod val="75000"/>
                  </a:schemeClr>
                </a:solidFill>
                <a:latin typeface="Arial"/>
              </a:rPr>
              <a:t>dependent student</a:t>
            </a:r>
            <a:r>
              <a:rPr lang="en-US" sz="2400" dirty="0">
                <a:solidFill>
                  <a:schemeClr val="accent6">
                    <a:lumMod val="75000"/>
                  </a:schemeClr>
                </a:solidFill>
                <a:latin typeface="Arial"/>
              </a:rPr>
              <a:t>, you will need your own FSA ID</a:t>
            </a: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pPr>
              <a:defRPr/>
            </a:pPr>
            <a:r>
              <a:rPr lang="en-US"/>
              <a:t>Higher Education Student Assistance Authority</a:t>
            </a:r>
            <a:endParaRPr lang="en-US" dirty="0"/>
          </a:p>
        </p:txBody>
      </p:sp>
      <p:sp>
        <p:nvSpPr>
          <p:cNvPr id="12" name="Slide Number Placeholder 11"/>
          <p:cNvSpPr>
            <a:spLocks noGrp="1"/>
          </p:cNvSpPr>
          <p:nvPr>
            <p:ph type="sldNum" sz="quarter" idx="12"/>
          </p:nvPr>
        </p:nvSpPr>
        <p:spPr/>
        <p:txBody>
          <a:bodyPr/>
          <a:lstStyle/>
          <a:p>
            <a:pPr>
              <a:defRPr/>
            </a:pPr>
            <a:fld id="{54D4204F-812D-4FC5-9E71-D2C3C37E9CCE}" type="slidenum">
              <a:rPr lang="en-US" smtClean="0"/>
              <a:pPr>
                <a:defRPr/>
              </a:pPr>
              <a:t>23</a:t>
            </a:fld>
            <a:endParaRPr lang="en-US" dirty="0"/>
          </a:p>
        </p:txBody>
      </p:sp>
      <p:sp>
        <p:nvSpPr>
          <p:cNvPr id="17411" name="Rectangle 3"/>
          <p:cNvSpPr>
            <a:spLocks noGrp="1" noChangeArrowheads="1"/>
          </p:cNvSpPr>
          <p:nvPr>
            <p:ph idx="1"/>
          </p:nvPr>
        </p:nvSpPr>
        <p:spPr>
          <a:xfrm>
            <a:off x="533400" y="1219200"/>
            <a:ext cx="7848600" cy="4495800"/>
          </a:xfrm>
        </p:spPr>
        <p:txBody>
          <a:bodyPr>
            <a:normAutofit/>
          </a:bodyPr>
          <a:lstStyle/>
          <a:p>
            <a:pPr>
              <a:spcBef>
                <a:spcPct val="50000"/>
              </a:spcBef>
            </a:pPr>
            <a:r>
              <a:rPr lang="en-US" sz="2800" dirty="0">
                <a:solidFill>
                  <a:schemeClr val="accent6">
                    <a:lumMod val="75000"/>
                  </a:schemeClr>
                </a:solidFill>
                <a:latin typeface="Arial"/>
              </a:rPr>
              <a:t>Must </a:t>
            </a:r>
            <a:r>
              <a:rPr lang="en-US" sz="2800" b="0" dirty="0">
                <a:solidFill>
                  <a:schemeClr val="accent6">
                    <a:lumMod val="75000"/>
                  </a:schemeClr>
                </a:solidFill>
                <a:latin typeface="Arial"/>
              </a:rPr>
              <a:t>have a valid Social Security Number</a:t>
            </a:r>
          </a:p>
          <a:p>
            <a:pPr>
              <a:lnSpc>
                <a:spcPct val="90000"/>
              </a:lnSpc>
              <a:spcBef>
                <a:spcPct val="50000"/>
              </a:spcBef>
            </a:pPr>
            <a:r>
              <a:rPr lang="en-US" sz="2800" b="0" dirty="0">
                <a:solidFill>
                  <a:schemeClr val="accent6">
                    <a:lumMod val="75000"/>
                  </a:schemeClr>
                </a:solidFill>
                <a:latin typeface="Arial"/>
              </a:rPr>
              <a:t>Must be enrolled or accepted for enrollment in an eligible program of study</a:t>
            </a:r>
          </a:p>
          <a:p>
            <a:pPr>
              <a:lnSpc>
                <a:spcPct val="90000"/>
              </a:lnSpc>
              <a:spcBef>
                <a:spcPct val="50000"/>
              </a:spcBef>
            </a:pPr>
            <a:r>
              <a:rPr lang="en-US" sz="2800" b="0" dirty="0">
                <a:solidFill>
                  <a:schemeClr val="accent6">
                    <a:lumMod val="75000"/>
                  </a:schemeClr>
                </a:solidFill>
                <a:latin typeface="Arial"/>
              </a:rPr>
              <a:t>Must be pursuing a degree, certificate, or other recognized credential</a:t>
            </a:r>
          </a:p>
          <a:p>
            <a:pPr>
              <a:lnSpc>
                <a:spcPct val="90000"/>
              </a:lnSpc>
              <a:spcBef>
                <a:spcPct val="50000"/>
              </a:spcBef>
            </a:pPr>
            <a:r>
              <a:rPr lang="en-US" sz="2800" b="0" dirty="0">
                <a:solidFill>
                  <a:schemeClr val="accent6">
                    <a:lumMod val="75000"/>
                  </a:schemeClr>
                </a:solidFill>
                <a:latin typeface="Arial"/>
              </a:rPr>
              <a:t>Must be a U.S. citizen or eligible noncitizen</a:t>
            </a:r>
          </a:p>
          <a:p>
            <a:pPr>
              <a:lnSpc>
                <a:spcPct val="90000"/>
              </a:lnSpc>
              <a:spcBef>
                <a:spcPct val="50000"/>
              </a:spcBef>
            </a:pPr>
            <a:r>
              <a:rPr lang="en-US" sz="2800" b="0" dirty="0">
                <a:solidFill>
                  <a:schemeClr val="accent6">
                    <a:lumMod val="75000"/>
                  </a:schemeClr>
                </a:solidFill>
                <a:latin typeface="Arial"/>
              </a:rPr>
              <a:t>Must be registered with Selective Service </a:t>
            </a:r>
            <a:br>
              <a:rPr lang="en-US" sz="2800" b="0" dirty="0">
                <a:solidFill>
                  <a:schemeClr val="accent6">
                    <a:lumMod val="75000"/>
                  </a:schemeClr>
                </a:solidFill>
                <a:latin typeface="Arial"/>
              </a:rPr>
            </a:br>
            <a:r>
              <a:rPr lang="en-US" sz="2800" b="0" dirty="0">
                <a:solidFill>
                  <a:schemeClr val="accent6">
                    <a:lumMod val="75000"/>
                  </a:schemeClr>
                </a:solidFill>
                <a:latin typeface="Arial"/>
              </a:rPr>
              <a:t>(males are required)</a:t>
            </a:r>
          </a:p>
          <a:p>
            <a:pPr>
              <a:lnSpc>
                <a:spcPct val="90000"/>
              </a:lnSpc>
              <a:spcBef>
                <a:spcPct val="50000"/>
              </a:spcBef>
            </a:pPr>
            <a:endParaRPr lang="en-US" sz="2800" b="0" dirty="0">
              <a:solidFill>
                <a:schemeClr val="accent6">
                  <a:lumMod val="75000"/>
                </a:schemeClr>
              </a:solidFill>
              <a:latin typeface="Constantia" pitchFamily="18" charset="0"/>
            </a:endParaRPr>
          </a:p>
        </p:txBody>
      </p:sp>
      <p:pic>
        <p:nvPicPr>
          <p:cNvPr id="17412"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7" name="Rectangle 2"/>
          <p:cNvSpPr txBox="1">
            <a:spLocks noChangeArrowheads="1"/>
          </p:cNvSpPr>
          <p:nvPr/>
        </p:nvSpPr>
        <p:spPr>
          <a:xfrm>
            <a:off x="1752599" y="228600"/>
            <a:ext cx="7391401" cy="835152"/>
          </a:xfrm>
          <a:prstGeom prst="rect">
            <a:avLst/>
          </a:prstGeom>
          <a:noFill/>
        </p:spPr>
        <p:txBody>
          <a:bodyPr vert="horz" lIns="92075" tIns="46038" rIns="92075" bIns="46038" rtlCol="0" anchor="ctr">
            <a:noAutofit/>
          </a:bodyPr>
          <a:lstStyle/>
          <a:p>
            <a:pPr lvl="0" algn="ctr" eaLnBrk="1" fontAlgn="auto" hangingPunct="1">
              <a:spcAft>
                <a:spcPts val="0"/>
              </a:spcAft>
            </a:pPr>
            <a:r>
              <a:rPr lang="en-US" sz="3200" b="1" dirty="0">
                <a:solidFill>
                  <a:srgbClr val="008000"/>
                </a:solidFill>
              </a:rPr>
              <a:t>General Highlighted Eligibility </a:t>
            </a:r>
            <a:br>
              <a:rPr lang="en-US" sz="3200" b="1" dirty="0">
                <a:solidFill>
                  <a:srgbClr val="008000"/>
                </a:solidFill>
              </a:rPr>
            </a:br>
            <a:r>
              <a:rPr lang="en-US" sz="3200" b="1" dirty="0">
                <a:solidFill>
                  <a:srgbClr val="008000"/>
                </a:solidFill>
              </a:rPr>
              <a:t>Requirements</a:t>
            </a:r>
            <a:endParaRPr kumimoji="0" lang="en-US" sz="3200" b="1" i="0" u="none" strike="noStrike" kern="1200" cap="none" spc="0" normalizeH="0" baseline="0" noProof="0" dirty="0">
              <a:ln>
                <a:noFill/>
              </a:ln>
              <a:solidFill>
                <a:srgbClr val="008000"/>
              </a:solidFill>
              <a:effectLst/>
              <a:uLnTx/>
              <a:uFillTx/>
              <a:latin typeface="Arial"/>
              <a:ea typeface="+mj-ea"/>
              <a:cs typeface="+mj-cs"/>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5" name="Slide Number Placeholder 4"/>
          <p:cNvSpPr>
            <a:spLocks noGrp="1"/>
          </p:cNvSpPr>
          <p:nvPr>
            <p:ph type="sldNum" sz="quarter" idx="12"/>
          </p:nvPr>
        </p:nvSpPr>
        <p:spPr/>
        <p:txBody>
          <a:bodyPr/>
          <a:lstStyle/>
          <a:p>
            <a:pPr>
              <a:defRPr/>
            </a:pPr>
            <a:fld id="{54D4204F-812D-4FC5-9E71-D2C3C37E9CCE}" type="slidenum">
              <a:rPr lang="en-US" smtClean="0"/>
              <a:pPr>
                <a:defRPr/>
              </a:pPr>
              <a:t>24</a:t>
            </a:fld>
            <a:endParaRPr lang="en-US" dirty="0"/>
          </a:p>
        </p:txBody>
      </p:sp>
      <p:sp>
        <p:nvSpPr>
          <p:cNvPr id="25604" name="Rectangle 4"/>
          <p:cNvSpPr>
            <a:spLocks noGrp="1" noChangeArrowheads="1"/>
          </p:cNvSpPr>
          <p:nvPr>
            <p:ph type="title"/>
          </p:nvPr>
        </p:nvSpPr>
        <p:spPr>
          <a:xfrm>
            <a:off x="1219200" y="219074"/>
            <a:ext cx="7924800" cy="777240"/>
          </a:xfrm>
          <a:noFill/>
        </p:spPr>
        <p:txBody>
          <a:bodyPr lIns="90488" tIns="44450" rIns="90488" bIns="44450">
            <a:noAutofit/>
          </a:bodyPr>
          <a:lstStyle/>
          <a:p>
            <a:r>
              <a:rPr lang="en-US" sz="3200" b="1" dirty="0">
                <a:solidFill>
                  <a:srgbClr val="008000"/>
                </a:solidFill>
                <a:latin typeface="Arial"/>
              </a:rPr>
              <a:t>Key Components of</a:t>
            </a:r>
            <a:br>
              <a:rPr lang="en-US" sz="3200" b="1" dirty="0">
                <a:solidFill>
                  <a:srgbClr val="008000"/>
                </a:solidFill>
                <a:latin typeface="Arial"/>
              </a:rPr>
            </a:br>
            <a:r>
              <a:rPr lang="en-US" sz="3200" b="1" dirty="0">
                <a:solidFill>
                  <a:srgbClr val="008000"/>
                </a:solidFill>
                <a:latin typeface="Arial"/>
              </a:rPr>
              <a:t>the FAFSA</a:t>
            </a:r>
          </a:p>
        </p:txBody>
      </p:sp>
      <p:sp>
        <p:nvSpPr>
          <p:cNvPr id="25605" name="Rectangle 5"/>
          <p:cNvSpPr>
            <a:spLocks noGrp="1" noChangeArrowheads="1"/>
          </p:cNvSpPr>
          <p:nvPr>
            <p:ph idx="1"/>
          </p:nvPr>
        </p:nvSpPr>
        <p:spPr>
          <a:xfrm>
            <a:off x="914400" y="1143000"/>
            <a:ext cx="7620000" cy="5029200"/>
          </a:xfrm>
          <a:noFill/>
        </p:spPr>
        <p:txBody>
          <a:bodyPr lIns="90488" tIns="44450" rIns="90488" bIns="44450">
            <a:normAutofit/>
          </a:bodyPr>
          <a:lstStyle/>
          <a:p>
            <a:pPr lvl="0">
              <a:spcBef>
                <a:spcPct val="0"/>
              </a:spcBef>
              <a:defRPr/>
            </a:pPr>
            <a:r>
              <a:rPr lang="en-US" sz="1900" dirty="0">
                <a:solidFill>
                  <a:schemeClr val="accent6">
                    <a:lumMod val="75000"/>
                  </a:schemeClr>
                </a:solidFill>
                <a:latin typeface="Arial"/>
              </a:rPr>
              <a:t>Student Demographics</a:t>
            </a:r>
          </a:p>
          <a:p>
            <a:pPr lvl="1">
              <a:spcBef>
                <a:spcPct val="0"/>
              </a:spcBef>
              <a:defRPr/>
            </a:pPr>
            <a:r>
              <a:rPr lang="en-US" sz="1900" dirty="0">
                <a:solidFill>
                  <a:schemeClr val="accent6">
                    <a:lumMod val="75000"/>
                  </a:schemeClr>
                </a:solidFill>
                <a:latin typeface="Arial"/>
              </a:rPr>
              <a:t>Last Name</a:t>
            </a:r>
          </a:p>
          <a:p>
            <a:pPr lvl="1">
              <a:spcBef>
                <a:spcPct val="0"/>
              </a:spcBef>
              <a:defRPr/>
            </a:pPr>
            <a:r>
              <a:rPr lang="en-US" sz="1900" dirty="0">
                <a:solidFill>
                  <a:schemeClr val="accent6">
                    <a:lumMod val="75000"/>
                  </a:schemeClr>
                </a:solidFill>
                <a:latin typeface="Arial"/>
              </a:rPr>
              <a:t>Social Security Number</a:t>
            </a:r>
          </a:p>
          <a:p>
            <a:pPr lvl="1">
              <a:spcBef>
                <a:spcPct val="0"/>
              </a:spcBef>
              <a:defRPr/>
            </a:pPr>
            <a:r>
              <a:rPr lang="en-US" sz="1900" dirty="0">
                <a:solidFill>
                  <a:schemeClr val="accent6">
                    <a:lumMod val="75000"/>
                  </a:schemeClr>
                </a:solidFill>
                <a:latin typeface="Arial"/>
              </a:rPr>
              <a:t>Date of Birth</a:t>
            </a:r>
          </a:p>
          <a:p>
            <a:pPr lvl="1">
              <a:spcBef>
                <a:spcPct val="0"/>
              </a:spcBef>
              <a:defRPr/>
            </a:pPr>
            <a:r>
              <a:rPr lang="en-US" sz="1900" dirty="0">
                <a:solidFill>
                  <a:schemeClr val="accent6">
                    <a:lumMod val="75000"/>
                  </a:schemeClr>
                </a:solidFill>
                <a:latin typeface="Arial"/>
              </a:rPr>
              <a:t>NJ applicants must provide an answer to the driver’s license questions.</a:t>
            </a:r>
          </a:p>
          <a:p>
            <a:pPr lvl="1">
              <a:spcBef>
                <a:spcPct val="0"/>
              </a:spcBef>
              <a:defRPr/>
            </a:pPr>
            <a:r>
              <a:rPr lang="en-US" sz="1900" b="1" u="sng" dirty="0">
                <a:solidFill>
                  <a:schemeClr val="accent6">
                    <a:lumMod val="75000"/>
                  </a:schemeClr>
                </a:solidFill>
                <a:latin typeface="Arial"/>
              </a:rPr>
              <a:t>ALL</a:t>
            </a:r>
            <a:r>
              <a:rPr lang="en-US" sz="1900" dirty="0">
                <a:solidFill>
                  <a:schemeClr val="accent6">
                    <a:lumMod val="75000"/>
                  </a:schemeClr>
                </a:solidFill>
                <a:latin typeface="Arial"/>
              </a:rPr>
              <a:t> applicants must indicate their gender.</a:t>
            </a:r>
          </a:p>
          <a:p>
            <a:pPr lvl="0">
              <a:spcBef>
                <a:spcPct val="0"/>
              </a:spcBef>
              <a:defRPr/>
            </a:pPr>
            <a:r>
              <a:rPr lang="en-US" sz="1900" dirty="0">
                <a:solidFill>
                  <a:schemeClr val="accent6">
                    <a:lumMod val="75000"/>
                  </a:schemeClr>
                </a:solidFill>
                <a:latin typeface="Arial"/>
              </a:rPr>
              <a:t>Student Income and Assets</a:t>
            </a:r>
          </a:p>
          <a:p>
            <a:pPr lvl="1">
              <a:spcBef>
                <a:spcPct val="0"/>
              </a:spcBef>
              <a:defRPr/>
            </a:pPr>
            <a:r>
              <a:rPr lang="en-US" sz="1900" dirty="0">
                <a:solidFill>
                  <a:schemeClr val="accent6">
                    <a:lumMod val="75000"/>
                  </a:schemeClr>
                </a:solidFill>
                <a:latin typeface="Arial"/>
              </a:rPr>
              <a:t>IRS Data Retrieval</a:t>
            </a:r>
          </a:p>
          <a:p>
            <a:pPr lvl="1">
              <a:spcBef>
                <a:spcPct val="0"/>
              </a:spcBef>
              <a:defRPr/>
            </a:pPr>
            <a:r>
              <a:rPr lang="en-US" sz="1900" dirty="0">
                <a:solidFill>
                  <a:schemeClr val="accent6">
                    <a:lumMod val="75000"/>
                  </a:schemeClr>
                </a:solidFill>
                <a:latin typeface="Arial"/>
              </a:rPr>
              <a:t>Income earned from work</a:t>
            </a:r>
          </a:p>
          <a:p>
            <a:pPr lvl="0">
              <a:spcBef>
                <a:spcPct val="0"/>
              </a:spcBef>
              <a:defRPr/>
            </a:pPr>
            <a:r>
              <a:rPr lang="en-US" sz="1900" dirty="0">
                <a:solidFill>
                  <a:schemeClr val="accent6">
                    <a:lumMod val="75000"/>
                  </a:schemeClr>
                </a:solidFill>
                <a:latin typeface="Arial"/>
              </a:rPr>
              <a:t>Student Status: Dependent/Independent</a:t>
            </a:r>
          </a:p>
          <a:p>
            <a:pPr lvl="0">
              <a:spcBef>
                <a:spcPct val="0"/>
              </a:spcBef>
              <a:defRPr/>
            </a:pPr>
            <a:r>
              <a:rPr lang="en-US" sz="1900" dirty="0">
                <a:solidFill>
                  <a:schemeClr val="accent6">
                    <a:lumMod val="75000"/>
                  </a:schemeClr>
                </a:solidFill>
                <a:latin typeface="Arial"/>
              </a:rPr>
              <a:t>Parent Demographics-Who is a Parent?</a:t>
            </a:r>
          </a:p>
          <a:p>
            <a:pPr lvl="1">
              <a:spcBef>
                <a:spcPct val="0"/>
              </a:spcBef>
              <a:defRPr/>
            </a:pPr>
            <a:r>
              <a:rPr lang="en-US" sz="1900" dirty="0">
                <a:solidFill>
                  <a:schemeClr val="accent6">
                    <a:lumMod val="75000"/>
                  </a:schemeClr>
                </a:solidFill>
                <a:latin typeface="Arial"/>
              </a:rPr>
              <a:t>Social Security Number</a:t>
            </a:r>
          </a:p>
          <a:p>
            <a:pPr lvl="1">
              <a:spcBef>
                <a:spcPct val="0"/>
              </a:spcBef>
              <a:defRPr/>
            </a:pPr>
            <a:r>
              <a:rPr lang="en-US" sz="1900" dirty="0">
                <a:solidFill>
                  <a:schemeClr val="accent6">
                    <a:lumMod val="75000"/>
                  </a:schemeClr>
                </a:solidFill>
                <a:latin typeface="Arial"/>
              </a:rPr>
              <a:t>Last Name</a:t>
            </a:r>
          </a:p>
          <a:p>
            <a:pPr lvl="1">
              <a:spcBef>
                <a:spcPct val="0"/>
              </a:spcBef>
              <a:defRPr/>
            </a:pPr>
            <a:r>
              <a:rPr lang="en-US" sz="1900" dirty="0">
                <a:solidFill>
                  <a:schemeClr val="accent6">
                    <a:lumMod val="75000"/>
                  </a:schemeClr>
                </a:solidFill>
                <a:latin typeface="Arial"/>
              </a:rPr>
              <a:t>Date of Birth</a:t>
            </a:r>
          </a:p>
        </p:txBody>
      </p:sp>
      <p:pic>
        <p:nvPicPr>
          <p:cNvPr id="7" name="Picture 6"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5" name="Slide Number Placeholder 4"/>
          <p:cNvSpPr>
            <a:spLocks noGrp="1"/>
          </p:cNvSpPr>
          <p:nvPr>
            <p:ph type="sldNum" sz="quarter" idx="12"/>
          </p:nvPr>
        </p:nvSpPr>
        <p:spPr/>
        <p:txBody>
          <a:bodyPr/>
          <a:lstStyle/>
          <a:p>
            <a:pPr>
              <a:defRPr/>
            </a:pPr>
            <a:fld id="{54D4204F-812D-4FC5-9E71-D2C3C37E9CCE}" type="slidenum">
              <a:rPr lang="en-US" smtClean="0"/>
              <a:pPr>
                <a:defRPr/>
              </a:pPr>
              <a:t>25</a:t>
            </a:fld>
            <a:endParaRPr lang="en-US" dirty="0"/>
          </a:p>
        </p:txBody>
      </p:sp>
      <p:sp>
        <p:nvSpPr>
          <p:cNvPr id="25605" name="Rectangle 5"/>
          <p:cNvSpPr>
            <a:spLocks noGrp="1" noChangeArrowheads="1"/>
          </p:cNvSpPr>
          <p:nvPr>
            <p:ph idx="1"/>
          </p:nvPr>
        </p:nvSpPr>
        <p:spPr>
          <a:xfrm>
            <a:off x="457200" y="1143000"/>
            <a:ext cx="8534400" cy="5029200"/>
          </a:xfrm>
          <a:noFill/>
        </p:spPr>
        <p:txBody>
          <a:bodyPr lIns="90488" tIns="44450" rIns="90488" bIns="44450">
            <a:normAutofit/>
          </a:bodyPr>
          <a:lstStyle/>
          <a:p>
            <a:r>
              <a:rPr lang="en-US" sz="1600" dirty="0">
                <a:solidFill>
                  <a:schemeClr val="accent6">
                    <a:lumMod val="75000"/>
                  </a:schemeClr>
                </a:solidFill>
                <a:latin typeface="Arial"/>
              </a:rPr>
              <a:t>Household Size</a:t>
            </a:r>
          </a:p>
          <a:p>
            <a:pPr lvl="1"/>
            <a:r>
              <a:rPr lang="en-US" sz="1600" dirty="0">
                <a:solidFill>
                  <a:schemeClr val="accent6">
                    <a:lumMod val="75000"/>
                  </a:schemeClr>
                </a:solidFill>
                <a:latin typeface="Arial"/>
              </a:rPr>
              <a:t>Number in college</a:t>
            </a:r>
          </a:p>
          <a:p>
            <a:r>
              <a:rPr lang="en-US" sz="1600" dirty="0">
                <a:solidFill>
                  <a:schemeClr val="accent6">
                    <a:lumMod val="75000"/>
                  </a:schemeClr>
                </a:solidFill>
                <a:latin typeface="Arial"/>
              </a:rPr>
              <a:t>Parent(s) Income and Assets</a:t>
            </a:r>
          </a:p>
          <a:p>
            <a:pPr lvl="1"/>
            <a:r>
              <a:rPr lang="en-US" sz="1600" dirty="0">
                <a:solidFill>
                  <a:schemeClr val="accent6">
                    <a:lumMod val="75000"/>
                  </a:schemeClr>
                </a:solidFill>
                <a:latin typeface="Arial"/>
              </a:rPr>
              <a:t>IRS Data Retrieval</a:t>
            </a:r>
          </a:p>
          <a:p>
            <a:pPr lvl="1"/>
            <a:r>
              <a:rPr lang="en-US" sz="1600" dirty="0">
                <a:solidFill>
                  <a:schemeClr val="accent6">
                    <a:lumMod val="75000"/>
                  </a:schemeClr>
                </a:solidFill>
                <a:latin typeface="Arial"/>
              </a:rPr>
              <a:t>Income earned from work</a:t>
            </a:r>
          </a:p>
          <a:p>
            <a:pPr lvl="1"/>
            <a:r>
              <a:rPr lang="en-US" sz="1600" dirty="0">
                <a:solidFill>
                  <a:schemeClr val="accent6">
                    <a:lumMod val="75000"/>
                  </a:schemeClr>
                </a:solidFill>
                <a:latin typeface="Arial"/>
              </a:rPr>
              <a:t>Dislocated Worker</a:t>
            </a:r>
          </a:p>
          <a:p>
            <a:r>
              <a:rPr lang="en-US" sz="1600" dirty="0">
                <a:solidFill>
                  <a:schemeClr val="accent6">
                    <a:lumMod val="75000"/>
                  </a:schemeClr>
                </a:solidFill>
                <a:latin typeface="Arial"/>
              </a:rPr>
              <a:t>Federal Means Tested Benefits</a:t>
            </a:r>
          </a:p>
          <a:p>
            <a:pPr lvl="1"/>
            <a:r>
              <a:rPr lang="en-US" sz="1600" dirty="0">
                <a:solidFill>
                  <a:schemeClr val="accent6">
                    <a:lumMod val="75000"/>
                  </a:schemeClr>
                </a:solidFill>
              </a:rPr>
              <a:t>Medicaid, </a:t>
            </a:r>
            <a:r>
              <a:rPr lang="en-US" sz="1600" dirty="0">
                <a:solidFill>
                  <a:schemeClr val="accent6">
                    <a:lumMod val="75000"/>
                  </a:schemeClr>
                </a:solidFill>
                <a:latin typeface="Arial"/>
              </a:rPr>
              <a:t>SSI, SNAP, Free or Reduced Price School Lunch, TANF, WIC</a:t>
            </a:r>
          </a:p>
          <a:p>
            <a:r>
              <a:rPr lang="en-US" sz="2000" dirty="0">
                <a:solidFill>
                  <a:schemeClr val="accent6">
                    <a:lumMod val="75000"/>
                  </a:schemeClr>
                </a:solidFill>
                <a:latin typeface="Arial"/>
              </a:rPr>
              <a:t>College Choice</a:t>
            </a:r>
          </a:p>
          <a:p>
            <a:pPr lvl="1"/>
            <a:r>
              <a:rPr lang="en-US" sz="1600" dirty="0">
                <a:solidFill>
                  <a:schemeClr val="accent6">
                    <a:lumMod val="75000"/>
                  </a:schemeClr>
                </a:solidFill>
                <a:latin typeface="Arial"/>
              </a:rPr>
              <a:t>List all colleges of interest (up to 10)</a:t>
            </a:r>
          </a:p>
          <a:p>
            <a:r>
              <a:rPr lang="en-US" sz="1600" dirty="0">
                <a:solidFill>
                  <a:schemeClr val="accent6">
                    <a:lumMod val="75000"/>
                  </a:schemeClr>
                </a:solidFill>
                <a:latin typeface="Arial"/>
              </a:rPr>
              <a:t>Once submitted, use the link from the FAFSA confirmation page to HESAA’s portal to complete the additional data elements for Tuition Aid Grant (TAG) and NJ STARS (II) eligibility.</a:t>
            </a:r>
          </a:p>
          <a:p>
            <a:pPr lvl="1"/>
            <a:r>
              <a:rPr lang="en-US" sz="1500" dirty="0">
                <a:solidFill>
                  <a:schemeClr val="accent6">
                    <a:lumMod val="75000"/>
                  </a:schemeClr>
                </a:solidFill>
                <a:latin typeface="Arial"/>
              </a:rPr>
              <a:t>Applicants who bypass answering the State questions, should log into </a:t>
            </a:r>
            <a:r>
              <a:rPr lang="en-US" sz="1500" dirty="0">
                <a:solidFill>
                  <a:schemeClr val="accent6">
                    <a:lumMod val="75000"/>
                  </a:schemeClr>
                </a:solidFill>
                <a:latin typeface="Arial"/>
                <a:hlinkClick r:id="rId3"/>
              </a:rPr>
              <a:t>www.njgrants.org</a:t>
            </a:r>
            <a:endParaRPr lang="en-US" sz="1500" dirty="0">
              <a:solidFill>
                <a:schemeClr val="accent6">
                  <a:lumMod val="75000"/>
                </a:schemeClr>
              </a:solidFill>
              <a:latin typeface="Arial"/>
            </a:endParaRPr>
          </a:p>
          <a:p>
            <a:pPr lvl="1"/>
            <a:r>
              <a:rPr lang="en-US" sz="1500" dirty="0">
                <a:solidFill>
                  <a:schemeClr val="accent6">
                    <a:lumMod val="75000"/>
                  </a:schemeClr>
                </a:solidFill>
                <a:latin typeface="Arial"/>
              </a:rPr>
              <a:t>Students must create a user ID and password to answer the State specific questions</a:t>
            </a:r>
          </a:p>
        </p:txBody>
      </p:sp>
      <p:pic>
        <p:nvPicPr>
          <p:cNvPr id="7" name="Picture 6" descr="8-08 Logo.png"/>
          <p:cNvPicPr>
            <a:picLocks noChangeAspect="1"/>
          </p:cNvPicPr>
          <p:nvPr/>
        </p:nvPicPr>
        <p:blipFill>
          <a:blip r:embed="rId4" cstate="print"/>
          <a:srcRect/>
          <a:stretch>
            <a:fillRect/>
          </a:stretch>
        </p:blipFill>
        <p:spPr bwMode="auto">
          <a:xfrm>
            <a:off x="228600" y="228600"/>
            <a:ext cx="1447800" cy="692150"/>
          </a:xfrm>
          <a:prstGeom prst="rect">
            <a:avLst/>
          </a:prstGeom>
          <a:noFill/>
          <a:ln w="9525">
            <a:noFill/>
            <a:miter lim="800000"/>
            <a:headEnd/>
            <a:tailEnd/>
          </a:ln>
        </p:spPr>
      </p:pic>
      <p:sp>
        <p:nvSpPr>
          <p:cNvPr id="10" name="Rectangle 4"/>
          <p:cNvSpPr txBox="1">
            <a:spLocks noChangeArrowheads="1"/>
          </p:cNvSpPr>
          <p:nvPr/>
        </p:nvSpPr>
        <p:spPr>
          <a:xfrm>
            <a:off x="1219200" y="219074"/>
            <a:ext cx="7924800" cy="777240"/>
          </a:xfrm>
          <a:prstGeom prst="rect">
            <a:avLst/>
          </a:prstGeom>
          <a:noFill/>
        </p:spPr>
        <p:txBody>
          <a:bodyPr vert="horz" lIns="90488" tIns="44450" rIns="90488" bIns="4445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Arial"/>
                <a:ea typeface="+mj-ea"/>
                <a:cs typeface="+mj-cs"/>
              </a:rPr>
              <a:t>Key Components of</a:t>
            </a:r>
            <a:br>
              <a:rPr kumimoji="0" lang="en-US" sz="3200" b="1" i="0" u="none" strike="noStrike" kern="1200" cap="none" spc="0" normalizeH="0" baseline="0" noProof="0" dirty="0">
                <a:ln>
                  <a:noFill/>
                </a:ln>
                <a:solidFill>
                  <a:srgbClr val="008000"/>
                </a:solidFill>
                <a:effectLst/>
                <a:uLnTx/>
                <a:uFillTx/>
                <a:latin typeface="Arial"/>
                <a:ea typeface="+mj-ea"/>
                <a:cs typeface="+mj-cs"/>
              </a:rPr>
            </a:br>
            <a:r>
              <a:rPr kumimoji="0" lang="en-US" sz="3200" b="1" i="0" u="none" strike="noStrike" kern="1200" cap="none" spc="0" normalizeH="0" baseline="0" noProof="0" dirty="0">
                <a:ln>
                  <a:noFill/>
                </a:ln>
                <a:solidFill>
                  <a:srgbClr val="008000"/>
                </a:solidFill>
                <a:effectLst/>
                <a:uLnTx/>
                <a:uFillTx/>
                <a:latin typeface="Arial"/>
                <a:ea typeface="+mj-ea"/>
                <a:cs typeface="+mj-cs"/>
              </a:rPr>
              <a:t>the FAFSA (cont.)</a:t>
            </a: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5" name="Slide Number Placeholder 4"/>
          <p:cNvSpPr>
            <a:spLocks noGrp="1"/>
          </p:cNvSpPr>
          <p:nvPr>
            <p:ph type="sldNum" sz="quarter" idx="12"/>
          </p:nvPr>
        </p:nvSpPr>
        <p:spPr/>
        <p:txBody>
          <a:bodyPr/>
          <a:lstStyle/>
          <a:p>
            <a:pPr>
              <a:defRPr/>
            </a:pPr>
            <a:fld id="{54D4204F-812D-4FC5-9E71-D2C3C37E9CCE}" type="slidenum">
              <a:rPr lang="en-US" smtClean="0"/>
              <a:pPr>
                <a:defRPr/>
              </a:pPr>
              <a:t>26</a:t>
            </a:fld>
            <a:endParaRPr lang="en-US" dirty="0"/>
          </a:p>
        </p:txBody>
      </p:sp>
      <p:sp>
        <p:nvSpPr>
          <p:cNvPr id="25604" name="Rectangle 4"/>
          <p:cNvSpPr>
            <a:spLocks noGrp="1" noChangeArrowheads="1"/>
          </p:cNvSpPr>
          <p:nvPr>
            <p:ph type="title"/>
          </p:nvPr>
        </p:nvSpPr>
        <p:spPr>
          <a:xfrm>
            <a:off x="1600200" y="219074"/>
            <a:ext cx="7543800" cy="777240"/>
          </a:xfrm>
          <a:noFill/>
        </p:spPr>
        <p:txBody>
          <a:bodyPr lIns="90488" tIns="44450" rIns="90488" bIns="44450">
            <a:noAutofit/>
          </a:bodyPr>
          <a:lstStyle/>
          <a:p>
            <a:r>
              <a:rPr lang="en-US" sz="3200" b="1" dirty="0">
                <a:solidFill>
                  <a:srgbClr val="008000"/>
                </a:solidFill>
                <a:latin typeface="Arial"/>
              </a:rPr>
              <a:t>Common Mistakes Made</a:t>
            </a:r>
            <a:br>
              <a:rPr lang="en-US" sz="3200" b="1" dirty="0">
                <a:solidFill>
                  <a:srgbClr val="008000"/>
                </a:solidFill>
                <a:latin typeface="Arial"/>
              </a:rPr>
            </a:br>
            <a:r>
              <a:rPr lang="en-US" sz="3200" b="1" dirty="0">
                <a:solidFill>
                  <a:srgbClr val="008000"/>
                </a:solidFill>
                <a:latin typeface="Arial"/>
              </a:rPr>
              <a:t>on the FAFSA</a:t>
            </a:r>
            <a:endParaRPr lang="en-US" sz="1800" b="1" dirty="0">
              <a:solidFill>
                <a:srgbClr val="008000"/>
              </a:solidFill>
              <a:latin typeface="Arial"/>
            </a:endParaRPr>
          </a:p>
        </p:txBody>
      </p:sp>
      <p:sp>
        <p:nvSpPr>
          <p:cNvPr id="25605" name="Rectangle 5"/>
          <p:cNvSpPr>
            <a:spLocks noGrp="1" noChangeArrowheads="1"/>
          </p:cNvSpPr>
          <p:nvPr>
            <p:ph idx="1"/>
          </p:nvPr>
        </p:nvSpPr>
        <p:spPr>
          <a:xfrm>
            <a:off x="914400" y="1143000"/>
            <a:ext cx="7924800" cy="4495800"/>
          </a:xfrm>
          <a:noFill/>
        </p:spPr>
        <p:txBody>
          <a:bodyPr lIns="90488" tIns="44450" rIns="90488" bIns="44450">
            <a:normAutofit/>
          </a:bodyPr>
          <a:lstStyle/>
          <a:p>
            <a:pPr marL="465138" lvl="0" indent="-449263">
              <a:spcBef>
                <a:spcPct val="0"/>
              </a:spcBef>
              <a:defRPr/>
            </a:pPr>
            <a:r>
              <a:rPr lang="en-US" sz="2600" dirty="0">
                <a:solidFill>
                  <a:schemeClr val="accent6">
                    <a:lumMod val="75000"/>
                  </a:schemeClr>
                </a:solidFill>
                <a:latin typeface="Arial"/>
              </a:rPr>
              <a:t>Student’s name as it appears on the social </a:t>
            </a:r>
            <a:br>
              <a:rPr lang="en-US" sz="2600" dirty="0">
                <a:solidFill>
                  <a:schemeClr val="accent6">
                    <a:lumMod val="75000"/>
                  </a:schemeClr>
                </a:solidFill>
                <a:latin typeface="Arial"/>
              </a:rPr>
            </a:br>
            <a:r>
              <a:rPr lang="en-US" sz="2600" dirty="0">
                <a:solidFill>
                  <a:schemeClr val="accent6">
                    <a:lumMod val="75000"/>
                  </a:schemeClr>
                </a:solidFill>
                <a:latin typeface="Arial"/>
              </a:rPr>
              <a:t>security card, social security number, and </a:t>
            </a:r>
            <a:br>
              <a:rPr lang="en-US" sz="2600" dirty="0">
                <a:solidFill>
                  <a:schemeClr val="accent6">
                    <a:lumMod val="75000"/>
                  </a:schemeClr>
                </a:solidFill>
                <a:latin typeface="Arial"/>
              </a:rPr>
            </a:br>
            <a:r>
              <a:rPr lang="en-US" sz="2600" dirty="0">
                <a:solidFill>
                  <a:schemeClr val="accent6">
                    <a:lumMod val="75000"/>
                  </a:schemeClr>
                </a:solidFill>
                <a:latin typeface="Arial"/>
              </a:rPr>
              <a:t>date of birth.</a:t>
            </a:r>
          </a:p>
          <a:p>
            <a:pPr marL="465138" lvl="0" indent="-449263">
              <a:spcBef>
                <a:spcPct val="0"/>
              </a:spcBef>
              <a:defRPr/>
            </a:pPr>
            <a:r>
              <a:rPr lang="en-US" sz="2600" dirty="0">
                <a:solidFill>
                  <a:schemeClr val="accent6">
                    <a:lumMod val="75000"/>
                  </a:schemeClr>
                </a:solidFill>
                <a:latin typeface="Arial"/>
              </a:rPr>
              <a:t>Parent section vs. Student section </a:t>
            </a:r>
          </a:p>
          <a:p>
            <a:pPr marL="465138" lvl="0" indent="-449263">
              <a:spcBef>
                <a:spcPct val="0"/>
              </a:spcBef>
              <a:defRPr/>
            </a:pPr>
            <a:r>
              <a:rPr lang="en-US" sz="2600" dirty="0">
                <a:solidFill>
                  <a:schemeClr val="accent6">
                    <a:lumMod val="75000"/>
                  </a:schemeClr>
                </a:solidFill>
                <a:latin typeface="Arial"/>
              </a:rPr>
              <a:t>Number of people in the household</a:t>
            </a:r>
          </a:p>
          <a:p>
            <a:pPr marL="465138" lvl="0" indent="-449263">
              <a:spcBef>
                <a:spcPct val="0"/>
              </a:spcBef>
              <a:defRPr/>
            </a:pPr>
            <a:r>
              <a:rPr lang="en-US" sz="2600" dirty="0">
                <a:solidFill>
                  <a:schemeClr val="accent6">
                    <a:lumMod val="75000"/>
                  </a:schemeClr>
                </a:solidFill>
                <a:latin typeface="Arial"/>
              </a:rPr>
              <a:t>Divorced/remarried households</a:t>
            </a:r>
          </a:p>
          <a:p>
            <a:pPr marL="465138" lvl="0" indent="-449263">
              <a:spcBef>
                <a:spcPct val="0"/>
              </a:spcBef>
              <a:defRPr/>
            </a:pPr>
            <a:r>
              <a:rPr lang="en-US" sz="2600" dirty="0">
                <a:solidFill>
                  <a:schemeClr val="accent6">
                    <a:lumMod val="75000"/>
                  </a:schemeClr>
                </a:solidFill>
                <a:latin typeface="Arial"/>
              </a:rPr>
              <a:t>Taxes paid vs. taxes withheld</a:t>
            </a:r>
          </a:p>
          <a:p>
            <a:pPr marL="465138" lvl="0" indent="-449263">
              <a:spcBef>
                <a:spcPct val="0"/>
              </a:spcBef>
              <a:defRPr/>
            </a:pPr>
            <a:r>
              <a:rPr lang="en-US" sz="2600" dirty="0">
                <a:solidFill>
                  <a:schemeClr val="accent6">
                    <a:lumMod val="75000"/>
                  </a:schemeClr>
                </a:solidFill>
                <a:latin typeface="Arial"/>
              </a:rPr>
              <a:t>Parental and student assets</a:t>
            </a:r>
          </a:p>
          <a:p>
            <a:pPr lvl="1" indent="-334963">
              <a:spcBef>
                <a:spcPct val="0"/>
              </a:spcBef>
              <a:defRPr/>
            </a:pPr>
            <a:r>
              <a:rPr lang="en-US" sz="2600" dirty="0">
                <a:solidFill>
                  <a:schemeClr val="accent6">
                    <a:lumMod val="75000"/>
                  </a:schemeClr>
                </a:solidFill>
                <a:latin typeface="Arial"/>
              </a:rPr>
              <a:t>“Zero” is a number</a:t>
            </a:r>
          </a:p>
          <a:p>
            <a:pPr marL="465138" lvl="0" indent="-449263">
              <a:spcBef>
                <a:spcPct val="0"/>
              </a:spcBef>
              <a:defRPr/>
            </a:pPr>
            <a:r>
              <a:rPr lang="en-US" sz="2600" dirty="0">
                <a:solidFill>
                  <a:schemeClr val="accent6">
                    <a:lumMod val="75000"/>
                  </a:schemeClr>
                </a:solidFill>
                <a:latin typeface="Arial"/>
              </a:rPr>
              <a:t>College grade level </a:t>
            </a:r>
          </a:p>
          <a:p>
            <a:pPr marL="465138" lvl="0" indent="-449263">
              <a:spcBef>
                <a:spcPct val="0"/>
              </a:spcBef>
              <a:defRPr/>
            </a:pPr>
            <a:r>
              <a:rPr lang="en-US" sz="2600" dirty="0">
                <a:solidFill>
                  <a:schemeClr val="accent6">
                    <a:lumMod val="75000"/>
                  </a:schemeClr>
                </a:solidFill>
                <a:latin typeface="Arial"/>
              </a:rPr>
              <a:t>Skipping the gender question</a:t>
            </a:r>
          </a:p>
        </p:txBody>
      </p:sp>
      <p:pic>
        <p:nvPicPr>
          <p:cNvPr id="7" name="Picture 6"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Higher Education Student Assistance Authority</a:t>
            </a:r>
            <a:endParaRPr lang="en-US" dirty="0"/>
          </a:p>
        </p:txBody>
      </p:sp>
      <p:sp>
        <p:nvSpPr>
          <p:cNvPr id="7" name="Slide Number Placeholder 6"/>
          <p:cNvSpPr>
            <a:spLocks noGrp="1"/>
          </p:cNvSpPr>
          <p:nvPr>
            <p:ph type="sldNum" sz="quarter" idx="12"/>
          </p:nvPr>
        </p:nvSpPr>
        <p:spPr/>
        <p:txBody>
          <a:bodyPr/>
          <a:lstStyle/>
          <a:p>
            <a:pPr>
              <a:defRPr/>
            </a:pPr>
            <a:fld id="{54D4204F-812D-4FC5-9E71-D2C3C37E9CCE}" type="slidenum">
              <a:rPr lang="en-US" smtClean="0"/>
              <a:pPr>
                <a:defRPr/>
              </a:pPr>
              <a:t>27</a:t>
            </a:fld>
            <a:endParaRPr lang="en-US" dirty="0"/>
          </a:p>
        </p:txBody>
      </p:sp>
      <p:sp>
        <p:nvSpPr>
          <p:cNvPr id="8" name="Rectangle 4"/>
          <p:cNvSpPr>
            <a:spLocks noGrp="1" noChangeArrowheads="1"/>
          </p:cNvSpPr>
          <p:nvPr>
            <p:ph type="title"/>
          </p:nvPr>
        </p:nvSpPr>
        <p:spPr>
          <a:xfrm>
            <a:off x="1600200" y="219074"/>
            <a:ext cx="7543800" cy="777240"/>
          </a:xfrm>
          <a:noFill/>
        </p:spPr>
        <p:txBody>
          <a:bodyPr lIns="90488" tIns="44450" rIns="90488" bIns="44450">
            <a:noAutofit/>
          </a:bodyPr>
          <a:lstStyle/>
          <a:p>
            <a:r>
              <a:rPr lang="en-US" sz="3200" b="1" dirty="0">
                <a:solidFill>
                  <a:srgbClr val="008000"/>
                </a:solidFill>
                <a:latin typeface="Arial"/>
              </a:rPr>
              <a:t>How To Be Considered for State Aid</a:t>
            </a:r>
            <a:endParaRPr lang="en-US" sz="3200" dirty="0">
              <a:solidFill>
                <a:srgbClr val="008000"/>
              </a:solidFill>
            </a:endParaRPr>
          </a:p>
        </p:txBody>
      </p:sp>
      <p:sp>
        <p:nvSpPr>
          <p:cNvPr id="3" name="Content Placeholder 2"/>
          <p:cNvSpPr>
            <a:spLocks noGrp="1"/>
          </p:cNvSpPr>
          <p:nvPr>
            <p:ph idx="1"/>
          </p:nvPr>
        </p:nvSpPr>
        <p:spPr>
          <a:xfrm>
            <a:off x="136525" y="838200"/>
            <a:ext cx="8778875" cy="5618162"/>
          </a:xfrm>
        </p:spPr>
        <p:txBody>
          <a:bodyPr>
            <a:normAutofit/>
          </a:bodyPr>
          <a:lstStyle/>
          <a:p>
            <a:pPr algn="ctr">
              <a:buFontTx/>
              <a:buNone/>
              <a:defRPr/>
            </a:pPr>
            <a:r>
              <a:rPr lang="en-US" sz="500" b="0" u="sng" dirty="0">
                <a:latin typeface="Arial"/>
              </a:rPr>
              <a:t> </a:t>
            </a:r>
            <a:endParaRPr lang="en-US" b="0" u="sng" dirty="0">
              <a:latin typeface="Arial"/>
            </a:endParaRPr>
          </a:p>
          <a:p>
            <a:pPr>
              <a:spcAft>
                <a:spcPts val="600"/>
              </a:spcAft>
              <a:defRPr/>
            </a:pPr>
            <a:r>
              <a:rPr lang="en-US" sz="2200" b="0" dirty="0">
                <a:solidFill>
                  <a:schemeClr val="accent6">
                    <a:lumMod val="75000"/>
                  </a:schemeClr>
                </a:solidFill>
                <a:latin typeface="Arial"/>
              </a:rPr>
              <a:t>Complete the FAFSA </a:t>
            </a:r>
            <a:r>
              <a:rPr lang="en-US" sz="2200" dirty="0">
                <a:solidFill>
                  <a:schemeClr val="accent6">
                    <a:lumMod val="75000"/>
                  </a:schemeClr>
                </a:solidFill>
                <a:latin typeface="Arial"/>
              </a:rPr>
              <a:t>by</a:t>
            </a:r>
            <a:r>
              <a:rPr lang="en-US" sz="2200" b="0" dirty="0">
                <a:solidFill>
                  <a:schemeClr val="accent6">
                    <a:lumMod val="75000"/>
                  </a:schemeClr>
                </a:solidFill>
                <a:latin typeface="Arial"/>
              </a:rPr>
              <a:t> established State deadlines</a:t>
            </a:r>
          </a:p>
          <a:p>
            <a:pPr>
              <a:spcAft>
                <a:spcPts val="600"/>
              </a:spcAft>
              <a:defRPr/>
            </a:pPr>
            <a:r>
              <a:rPr lang="en-US" sz="2200" b="0" dirty="0">
                <a:solidFill>
                  <a:schemeClr val="accent6">
                    <a:lumMod val="75000"/>
                  </a:schemeClr>
                </a:solidFill>
                <a:latin typeface="Arial"/>
              </a:rPr>
              <a:t>Once you submit the FAFSA, NJ residents will be given the option to link to the Higher Education Student Assistance  Authority’s </a:t>
            </a:r>
            <a:r>
              <a:rPr lang="en-US" sz="2200" dirty="0">
                <a:solidFill>
                  <a:schemeClr val="accent6">
                    <a:lumMod val="75000"/>
                  </a:schemeClr>
                </a:solidFill>
                <a:latin typeface="Arial"/>
              </a:rPr>
              <a:t>portal</a:t>
            </a:r>
            <a:r>
              <a:rPr lang="en-US" sz="2200" b="0" dirty="0">
                <a:solidFill>
                  <a:schemeClr val="accent6">
                    <a:lumMod val="75000"/>
                  </a:schemeClr>
                </a:solidFill>
                <a:latin typeface="Arial"/>
              </a:rPr>
              <a:t> to respond to additional questions to be considered for TAG, NJ STARS, NJ STARS II and other state programs. </a:t>
            </a:r>
          </a:p>
          <a:p>
            <a:pPr>
              <a:spcAft>
                <a:spcPts val="600"/>
              </a:spcAft>
              <a:defRPr/>
            </a:pPr>
            <a:r>
              <a:rPr lang="en-US" sz="2200" b="0" dirty="0">
                <a:solidFill>
                  <a:schemeClr val="accent6">
                    <a:lumMod val="75000"/>
                  </a:schemeClr>
                </a:solidFill>
                <a:latin typeface="Arial"/>
              </a:rPr>
              <a:t>Click the link and complete the additional New Jersey State questions. </a:t>
            </a:r>
            <a:r>
              <a:rPr lang="en-US" sz="2200" dirty="0">
                <a:solidFill>
                  <a:schemeClr val="accent6">
                    <a:lumMod val="75000"/>
                  </a:schemeClr>
                </a:solidFill>
                <a:latin typeface="Arial"/>
              </a:rPr>
              <a:t>If questions not answered, student may log into “njgrants.org” to complete the additional questions for state aid.</a:t>
            </a:r>
          </a:p>
          <a:p>
            <a:pPr>
              <a:spcAft>
                <a:spcPts val="600"/>
              </a:spcAft>
              <a:defRPr/>
            </a:pPr>
            <a:r>
              <a:rPr lang="en-US" sz="2200" dirty="0">
                <a:solidFill>
                  <a:schemeClr val="accent6">
                    <a:lumMod val="75000"/>
                  </a:schemeClr>
                </a:solidFill>
                <a:latin typeface="Arial"/>
              </a:rPr>
              <a:t>HESAA will notify you via email of the status of your State grant application.</a:t>
            </a:r>
          </a:p>
          <a:p>
            <a:pPr lvl="1">
              <a:spcAft>
                <a:spcPts val="600"/>
              </a:spcAft>
              <a:buFont typeface="Arial" pitchFamily="34" charset="0"/>
              <a:buChar char="‒"/>
              <a:defRPr/>
            </a:pPr>
            <a:r>
              <a:rPr lang="en-US" sz="1800" b="0" dirty="0">
                <a:solidFill>
                  <a:schemeClr val="accent6">
                    <a:lumMod val="75000"/>
                  </a:schemeClr>
                </a:solidFill>
                <a:latin typeface="Arial"/>
              </a:rPr>
              <a:t>It is highly recommended to use a personal email address: all correspondence will go to the email address listed on the FAFSA</a:t>
            </a: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11" name="Rectangle 2"/>
          <p:cNvSpPr txBox="1">
            <a:spLocks noChangeArrowheads="1"/>
          </p:cNvSpPr>
          <p:nvPr/>
        </p:nvSpPr>
        <p:spPr>
          <a:xfrm>
            <a:off x="0" y="138113"/>
            <a:ext cx="9144000" cy="70008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accent3">
                  <a:lumMod val="75000"/>
                </a:schemeClr>
              </a:solidFill>
              <a:effectLst/>
              <a:uLnTx/>
              <a:uFillTx/>
              <a:latin typeface="Arial"/>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FSAConfirmation.jpg"/>
          <p:cNvPicPr>
            <a:picLocks noChangeAspect="1"/>
          </p:cNvPicPr>
          <p:nvPr/>
        </p:nvPicPr>
        <p:blipFill>
          <a:blip r:embed="rId3" cstate="print"/>
          <a:stretch>
            <a:fillRect/>
          </a:stretch>
        </p:blipFill>
        <p:spPr>
          <a:xfrm>
            <a:off x="1223962" y="900113"/>
            <a:ext cx="7391400" cy="4708873"/>
          </a:xfrm>
          <a:prstGeom prst="rect">
            <a:avLst/>
          </a:prstGeom>
        </p:spPr>
      </p:pic>
      <p:sp>
        <p:nvSpPr>
          <p:cNvPr id="24580" name="Right Arrow 7"/>
          <p:cNvSpPr>
            <a:spLocks noChangeArrowheads="1"/>
          </p:cNvSpPr>
          <p:nvPr/>
        </p:nvSpPr>
        <p:spPr bwMode="auto">
          <a:xfrm>
            <a:off x="457200" y="3542953"/>
            <a:ext cx="1066800" cy="533400"/>
          </a:xfrm>
          <a:prstGeom prst="rightArrow">
            <a:avLst>
              <a:gd name="adj1" fmla="val 50000"/>
              <a:gd name="adj2" fmla="val 50005"/>
            </a:avLst>
          </a:prstGeom>
          <a:solidFill>
            <a:schemeClr val="accent1"/>
          </a:solidFill>
          <a:ln w="9525" algn="ctr">
            <a:solidFill>
              <a:schemeClr val="tx1"/>
            </a:solidFill>
            <a:miter lim="800000"/>
            <a:headEnd/>
            <a:tailEnd/>
          </a:ln>
        </p:spPr>
        <p:txBody>
          <a:bodyPr wrap="none"/>
          <a:lstStyle/>
          <a:p>
            <a:endParaRPr lang="en-US">
              <a:solidFill>
                <a:srgbClr val="FF0000"/>
              </a:solidFill>
            </a:endParaRPr>
          </a:p>
        </p:txBody>
      </p:sp>
      <p:pic>
        <p:nvPicPr>
          <p:cNvPr id="5" name="Picture 4" descr="8-08 Logo.png"/>
          <p:cNvPicPr>
            <a:picLocks noChangeAspect="1"/>
          </p:cNvPicPr>
          <p:nvPr/>
        </p:nvPicPr>
        <p:blipFill>
          <a:blip r:embed="rId4" cstate="print"/>
          <a:srcRect/>
          <a:stretch>
            <a:fillRect/>
          </a:stretch>
        </p:blipFill>
        <p:spPr bwMode="auto">
          <a:xfrm>
            <a:off x="228600" y="228600"/>
            <a:ext cx="1447800" cy="692150"/>
          </a:xfrm>
          <a:prstGeom prst="rect">
            <a:avLst/>
          </a:prstGeom>
          <a:noFill/>
          <a:ln w="9525">
            <a:noFill/>
            <a:miter lim="800000"/>
            <a:headEnd/>
            <a:tailEnd/>
          </a:ln>
        </p:spPr>
      </p:pic>
      <p:sp>
        <p:nvSpPr>
          <p:cNvPr id="11" name="Rectangle 2"/>
          <p:cNvSpPr txBox="1">
            <a:spLocks noChangeArrowheads="1"/>
          </p:cNvSpPr>
          <p:nvPr/>
        </p:nvSpPr>
        <p:spPr>
          <a:xfrm>
            <a:off x="1752600" y="138113"/>
            <a:ext cx="7391400" cy="70008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Arial"/>
                <a:ea typeface="+mj-ea"/>
                <a:cs typeface="+mj-cs"/>
              </a:rPr>
              <a:t>Click</a:t>
            </a:r>
            <a:r>
              <a:rPr kumimoji="0" lang="en-US" sz="3200" b="1" i="0" u="none" strike="noStrike" kern="1200" cap="none" spc="0" normalizeH="0" noProof="0" dirty="0">
                <a:ln>
                  <a:noFill/>
                </a:ln>
                <a:solidFill>
                  <a:srgbClr val="008000"/>
                </a:solidFill>
                <a:effectLst/>
                <a:uLnTx/>
                <a:uFillTx/>
                <a:latin typeface="Arial"/>
                <a:ea typeface="+mj-ea"/>
                <a:cs typeface="+mj-cs"/>
              </a:rPr>
              <a:t> to Apply for State Aid </a:t>
            </a:r>
            <a:endParaRPr kumimoji="0" lang="en-US" sz="3200" b="1" i="0" u="none" strike="noStrike" kern="1200" cap="none" spc="0" normalizeH="0" baseline="0" noProof="0" dirty="0">
              <a:ln>
                <a:noFill/>
              </a:ln>
              <a:solidFill>
                <a:srgbClr val="008000"/>
              </a:solidFill>
              <a:effectLst/>
              <a:uLnTx/>
              <a:uFillTx/>
              <a:latin typeface="Arial"/>
              <a:ea typeface="+mj-ea"/>
              <a:cs typeface="+mj-cs"/>
            </a:endParaRPr>
          </a:p>
        </p:txBody>
      </p:sp>
      <p:sp>
        <p:nvSpPr>
          <p:cNvPr id="7" name="Rectangle 6"/>
          <p:cNvSpPr/>
          <p:nvPr/>
        </p:nvSpPr>
        <p:spPr>
          <a:xfrm>
            <a:off x="1423988" y="2517147"/>
            <a:ext cx="762000" cy="228600"/>
          </a:xfrm>
          <a:prstGeom prst="rect">
            <a:avLst/>
          </a:prstGeom>
          <a:solidFill>
            <a:srgbClr val="006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4">
                    <a:lumMod val="75000"/>
                  </a:schemeClr>
                </a:solidFill>
              </a:ln>
              <a:noFill/>
            </a:endParaRPr>
          </a:p>
        </p:txBody>
      </p:sp>
      <p:sp>
        <p:nvSpPr>
          <p:cNvPr id="10" name="TextBox 9"/>
          <p:cNvSpPr txBox="1"/>
          <p:nvPr/>
        </p:nvSpPr>
        <p:spPr>
          <a:xfrm>
            <a:off x="1452273" y="2487427"/>
            <a:ext cx="797940" cy="246221"/>
          </a:xfrm>
          <a:prstGeom prst="rect">
            <a:avLst/>
          </a:prstGeom>
          <a:noFill/>
        </p:spPr>
        <p:txBody>
          <a:bodyPr wrap="none" rtlCol="0">
            <a:spAutoFit/>
          </a:bodyPr>
          <a:lstStyle/>
          <a:p>
            <a:r>
              <a:rPr lang="en-US" sz="1000" b="1" dirty="0">
                <a:solidFill>
                  <a:schemeClr val="bg1"/>
                </a:solidFill>
              </a:rPr>
              <a:t>2017-2018</a:t>
            </a:r>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8" name="Slide Number Placeholder 7"/>
          <p:cNvSpPr>
            <a:spLocks noGrp="1"/>
          </p:cNvSpPr>
          <p:nvPr>
            <p:ph type="sldNum" sz="quarter" idx="12"/>
          </p:nvPr>
        </p:nvSpPr>
        <p:spPr/>
        <p:txBody>
          <a:bodyPr/>
          <a:lstStyle/>
          <a:p>
            <a:pPr>
              <a:defRPr/>
            </a:pPr>
            <a:fld id="{54D4204F-812D-4FC5-9E71-D2C3C37E9CCE}" type="slidenum">
              <a:rPr lang="en-US" smtClean="0">
                <a:solidFill>
                  <a:srgbClr val="2A6CAA"/>
                </a:solidFill>
              </a:rPr>
              <a:pPr>
                <a:defRPr/>
              </a:pPr>
              <a:t>28</a:t>
            </a:fld>
            <a:endParaRPr lang="en-US" dirty="0">
              <a:solidFill>
                <a:srgbClr val="2A6CAA"/>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US"/>
          </a:p>
        </p:txBody>
      </p:sp>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5" name="Slide Number Placeholder 4"/>
          <p:cNvSpPr>
            <a:spLocks noGrp="1"/>
          </p:cNvSpPr>
          <p:nvPr>
            <p:ph type="sldNum" sz="quarter" idx="12"/>
          </p:nvPr>
        </p:nvSpPr>
        <p:spPr/>
        <p:txBody>
          <a:bodyPr/>
          <a:lstStyle/>
          <a:p>
            <a:pPr>
              <a:defRPr/>
            </a:pPr>
            <a:fld id="{54D4204F-812D-4FC5-9E71-D2C3C37E9CCE}" type="slidenum">
              <a:rPr lang="en-US" smtClean="0"/>
              <a:pPr>
                <a:defRPr/>
              </a:pPr>
              <a:t>29</a:t>
            </a:fld>
            <a:endParaRPr lang="en-US" dirty="0"/>
          </a:p>
        </p:txBody>
      </p:sp>
      <p:sp>
        <p:nvSpPr>
          <p:cNvPr id="25605" name="Rectangle 5"/>
          <p:cNvSpPr>
            <a:spLocks noGrp="1" noChangeArrowheads="1"/>
          </p:cNvSpPr>
          <p:nvPr>
            <p:ph idx="1"/>
          </p:nvPr>
        </p:nvSpPr>
        <p:spPr>
          <a:xfrm>
            <a:off x="914400" y="1143000"/>
            <a:ext cx="7620000" cy="5029200"/>
          </a:xfrm>
          <a:noFill/>
        </p:spPr>
        <p:txBody>
          <a:bodyPr lIns="90488" tIns="44450" rIns="90488" bIns="44450">
            <a:normAutofit/>
          </a:bodyPr>
          <a:lstStyle/>
          <a:p>
            <a:pPr marL="280988" indent="-280988">
              <a:spcBef>
                <a:spcPct val="25000"/>
              </a:spcBef>
            </a:pPr>
            <a:r>
              <a:rPr lang="en-US" sz="2600" b="0" dirty="0">
                <a:solidFill>
                  <a:schemeClr val="accent6">
                    <a:lumMod val="75000"/>
                  </a:schemeClr>
                </a:solidFill>
                <a:latin typeface="Arial"/>
              </a:rPr>
              <a:t>Tuition and fees</a:t>
            </a:r>
          </a:p>
          <a:p>
            <a:pPr marL="280988" indent="-280988">
              <a:spcBef>
                <a:spcPct val="25000"/>
              </a:spcBef>
            </a:pPr>
            <a:r>
              <a:rPr lang="en-US" sz="2600" b="0" dirty="0">
                <a:solidFill>
                  <a:schemeClr val="accent6">
                    <a:lumMod val="75000"/>
                  </a:schemeClr>
                </a:solidFill>
                <a:latin typeface="Arial"/>
              </a:rPr>
              <a:t>Room and board</a:t>
            </a:r>
          </a:p>
          <a:p>
            <a:pPr marL="280988" indent="-280988">
              <a:spcBef>
                <a:spcPct val="25000"/>
              </a:spcBef>
            </a:pPr>
            <a:r>
              <a:rPr lang="en-US" sz="2600" b="0" dirty="0">
                <a:solidFill>
                  <a:schemeClr val="accent6">
                    <a:lumMod val="75000"/>
                  </a:schemeClr>
                </a:solidFill>
                <a:latin typeface="Arial"/>
              </a:rPr>
              <a:t>Books and supplies, equipment, transportation, </a:t>
            </a:r>
            <a:br>
              <a:rPr lang="en-US" sz="2600" b="0" dirty="0">
                <a:solidFill>
                  <a:schemeClr val="accent6">
                    <a:lumMod val="75000"/>
                  </a:schemeClr>
                </a:solidFill>
                <a:latin typeface="Arial"/>
              </a:rPr>
            </a:br>
            <a:r>
              <a:rPr lang="en-US" sz="2600" b="0" dirty="0">
                <a:solidFill>
                  <a:schemeClr val="accent6">
                    <a:lumMod val="75000"/>
                  </a:schemeClr>
                </a:solidFill>
                <a:latin typeface="Arial"/>
              </a:rPr>
              <a:t>and miscellaneous personal expenses</a:t>
            </a:r>
          </a:p>
          <a:p>
            <a:pPr marL="280988" indent="-280988">
              <a:spcBef>
                <a:spcPct val="25000"/>
              </a:spcBef>
            </a:pPr>
            <a:r>
              <a:rPr lang="en-US" sz="2600" b="0" dirty="0">
                <a:solidFill>
                  <a:schemeClr val="accent6">
                    <a:lumMod val="75000"/>
                  </a:schemeClr>
                </a:solidFill>
                <a:latin typeface="Arial"/>
              </a:rPr>
              <a:t>Loan fees</a:t>
            </a:r>
          </a:p>
          <a:p>
            <a:pPr marL="280988" indent="-280988">
              <a:spcBef>
                <a:spcPct val="25000"/>
              </a:spcBef>
            </a:pPr>
            <a:r>
              <a:rPr lang="en-US" sz="2600" b="0" dirty="0">
                <a:solidFill>
                  <a:schemeClr val="accent6">
                    <a:lumMod val="75000"/>
                  </a:schemeClr>
                </a:solidFill>
                <a:latin typeface="Arial"/>
              </a:rPr>
              <a:t>Study abroad costs</a:t>
            </a:r>
          </a:p>
          <a:p>
            <a:pPr marL="280988" indent="-280988">
              <a:spcBef>
                <a:spcPct val="25000"/>
              </a:spcBef>
            </a:pPr>
            <a:r>
              <a:rPr lang="en-US" sz="2600" b="0" dirty="0">
                <a:solidFill>
                  <a:schemeClr val="accent6">
                    <a:lumMod val="75000"/>
                  </a:schemeClr>
                </a:solidFill>
                <a:latin typeface="Arial"/>
              </a:rPr>
              <a:t>Dependent care expenses</a:t>
            </a:r>
          </a:p>
          <a:p>
            <a:pPr marL="280988" indent="-280988">
              <a:spcBef>
                <a:spcPct val="25000"/>
              </a:spcBef>
            </a:pPr>
            <a:r>
              <a:rPr lang="en-US" sz="2600" b="0" dirty="0">
                <a:solidFill>
                  <a:schemeClr val="accent6">
                    <a:lumMod val="75000"/>
                  </a:schemeClr>
                </a:solidFill>
                <a:latin typeface="Arial"/>
              </a:rPr>
              <a:t>Expenses related to a disability</a:t>
            </a:r>
          </a:p>
          <a:p>
            <a:pPr marL="280988" indent="-280988">
              <a:spcBef>
                <a:spcPct val="25000"/>
              </a:spcBef>
            </a:pPr>
            <a:r>
              <a:rPr lang="en-US" sz="2600" b="0" dirty="0">
                <a:solidFill>
                  <a:schemeClr val="accent6">
                    <a:lumMod val="75000"/>
                  </a:schemeClr>
                </a:solidFill>
                <a:latin typeface="Arial"/>
              </a:rPr>
              <a:t>Expenses for cooperative education program</a:t>
            </a:r>
          </a:p>
        </p:txBody>
      </p:sp>
      <p:pic>
        <p:nvPicPr>
          <p:cNvPr id="7" name="Picture 6"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9" name="Rectangle 2"/>
          <p:cNvSpPr txBox="1">
            <a:spLocks noChangeArrowheads="1"/>
          </p:cNvSpPr>
          <p:nvPr/>
        </p:nvSpPr>
        <p:spPr>
          <a:xfrm>
            <a:off x="1676400" y="138113"/>
            <a:ext cx="7467600" cy="776287"/>
          </a:xfrm>
          <a:prstGeom prst="rect">
            <a:avLst/>
          </a:prstGeom>
        </p:spPr>
        <p:txBody>
          <a:bodyPr vert="horz" lIns="91440" tIns="45720" rIns="91440" bIns="45720" rtlCol="0" anchor="ctr">
            <a:normAutofit/>
          </a:bodyPr>
          <a:lstStyle/>
          <a:p>
            <a:pPr lvl="0" algn="ctr" eaLnBrk="1" fontAlgn="auto" hangingPunct="1">
              <a:spcAft>
                <a:spcPts val="0"/>
              </a:spcAft>
            </a:pPr>
            <a:r>
              <a:rPr lang="en-US" sz="4200" b="1" dirty="0">
                <a:solidFill>
                  <a:srgbClr val="008000"/>
                </a:solidFill>
                <a:latin typeface="Arial"/>
              </a:rPr>
              <a:t>Cost of Attendance</a:t>
            </a:r>
            <a:endParaRPr kumimoji="0" lang="en-US" sz="4200" b="1" i="0" u="none" strike="noStrike" kern="1200" cap="none" spc="0" normalizeH="0" baseline="0" noProof="0" dirty="0">
              <a:ln>
                <a:noFill/>
              </a:ln>
              <a:solidFill>
                <a:srgbClr val="008000"/>
              </a:solidFill>
              <a:effectLst/>
              <a:uLnTx/>
              <a:uFillTx/>
              <a:latin typeface="Arial"/>
              <a:ea typeface="+mj-ea"/>
              <a:cs typeface="+mj-cs"/>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143000" y="1447800"/>
            <a:ext cx="6781800" cy="3065455"/>
          </a:xfrm>
          <a:prstGeom prst="rect">
            <a:avLst/>
          </a:prstGeom>
          <a:noFill/>
          <a:ln w="9525">
            <a:noFill/>
            <a:miter lim="800000"/>
            <a:headEnd/>
            <a:tailEnd/>
          </a:ln>
        </p:spPr>
        <p:txBody>
          <a:bodyPr>
            <a:spAutoFit/>
          </a:bodyPr>
          <a:lstStyle/>
          <a:p>
            <a:pPr algn="ctr" eaLnBrk="1" hangingPunct="1">
              <a:lnSpc>
                <a:spcPct val="115000"/>
              </a:lnSpc>
              <a:spcBef>
                <a:spcPct val="25000"/>
              </a:spcBef>
              <a:buClr>
                <a:schemeClr val="folHlink"/>
              </a:buClr>
              <a:buFont typeface="Wingdings" pitchFamily="2" charset="2"/>
              <a:buNone/>
            </a:pPr>
            <a:r>
              <a:rPr lang="en-US" sz="2800" dirty="0">
                <a:solidFill>
                  <a:schemeClr val="accent6">
                    <a:lumMod val="75000"/>
                  </a:schemeClr>
                </a:solidFill>
                <a:latin typeface="Arial"/>
                <a:cs typeface="Times New Roman" pitchFamily="18" charset="0"/>
              </a:rPr>
              <a:t>The Higher Education Student Assistance Authority is the only State agency with the sole mission of providing students and families with the financial and informational resources to pursue their education beyond high school</a:t>
            </a:r>
            <a:r>
              <a:rPr lang="en-US" sz="2800" b="1" dirty="0">
                <a:solidFill>
                  <a:schemeClr val="accent6">
                    <a:lumMod val="75000"/>
                  </a:schemeClr>
                </a:solidFill>
                <a:latin typeface="Arial"/>
                <a:cs typeface="Times New Roman" pitchFamily="18" charset="0"/>
              </a:rPr>
              <a:t>.</a:t>
            </a:r>
            <a:endParaRPr lang="en-US" sz="2800" dirty="0">
              <a:solidFill>
                <a:schemeClr val="accent6">
                  <a:lumMod val="75000"/>
                </a:schemeClr>
              </a:solidFill>
              <a:latin typeface="Arial"/>
              <a:cs typeface="Times New Roman" pitchFamily="18" charset="0"/>
            </a:endParaRPr>
          </a:p>
        </p:txBody>
      </p:sp>
      <p:sp>
        <p:nvSpPr>
          <p:cNvPr id="4099" name="Text Box 5"/>
          <p:cNvSpPr txBox="1">
            <a:spLocks noChangeArrowheads="1"/>
          </p:cNvSpPr>
          <p:nvPr/>
        </p:nvSpPr>
        <p:spPr bwMode="auto">
          <a:xfrm>
            <a:off x="0" y="137160"/>
            <a:ext cx="9144000" cy="738664"/>
          </a:xfrm>
          <a:prstGeom prst="rect">
            <a:avLst/>
          </a:prstGeom>
          <a:noFill/>
          <a:ln w="9525">
            <a:noFill/>
            <a:miter lim="800000"/>
            <a:headEnd/>
            <a:tailEnd/>
          </a:ln>
          <a:effectLst/>
        </p:spPr>
        <p:txBody>
          <a:bodyPr>
            <a:spAutoFit/>
          </a:bodyPr>
          <a:lstStyle/>
          <a:p>
            <a:pPr algn="ctr" eaLnBrk="1" hangingPunct="1"/>
            <a:r>
              <a:rPr lang="en-US" sz="4200" b="1" dirty="0">
                <a:solidFill>
                  <a:srgbClr val="008000"/>
                </a:solidFill>
                <a:latin typeface="Arial"/>
              </a:rPr>
              <a:t>The Mission</a:t>
            </a:r>
          </a:p>
        </p:txBody>
      </p:sp>
      <p:pic>
        <p:nvPicPr>
          <p:cNvPr id="10" name="Picture 9"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11" name="Footer Placeholder 3"/>
          <p:cNvSpPr>
            <a:spLocks noGrp="1"/>
          </p:cNvSpPr>
          <p:nvPr>
            <p:ph type="ftr" sz="quarter" idx="11"/>
          </p:nvPr>
        </p:nvSpPr>
        <p:spPr/>
        <p:txBody>
          <a:bodyPr/>
          <a:lstStyle/>
          <a:p>
            <a:pPr>
              <a:defRPr/>
            </a:pPr>
            <a:r>
              <a:rPr lang="en-US" dirty="0"/>
              <a:t>Higher Education Student Assistance Authority</a:t>
            </a:r>
          </a:p>
        </p:txBody>
      </p:sp>
      <p:sp>
        <p:nvSpPr>
          <p:cNvPr id="12" name="Slide Number Placeholder 5"/>
          <p:cNvSpPr>
            <a:spLocks noGrp="1"/>
          </p:cNvSpPr>
          <p:nvPr>
            <p:ph type="sldNum" sz="quarter" idx="12"/>
          </p:nvPr>
        </p:nvSpPr>
        <p:spPr/>
        <p:txBody>
          <a:bodyPr/>
          <a:lstStyle/>
          <a:p>
            <a:pPr>
              <a:defRPr/>
            </a:pPr>
            <a:fld id="{54D4204F-812D-4FC5-9E71-D2C3C37E9CCE}"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Higher Education Student Assistance Authority</a:t>
            </a:r>
            <a:endParaRPr lang="en-US" dirty="0"/>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dirty="0">
                <a:solidFill>
                  <a:schemeClr val="accent6">
                    <a:lumMod val="75000"/>
                  </a:schemeClr>
                </a:solidFill>
              </a:rPr>
              <a:t>Remediation Classes: </a:t>
            </a:r>
            <a:r>
              <a:rPr lang="en-US" dirty="0"/>
              <a:t>extra 1 – 2 semesters </a:t>
            </a:r>
          </a:p>
          <a:p>
            <a:r>
              <a:rPr lang="en-US" dirty="0">
                <a:solidFill>
                  <a:schemeClr val="accent6">
                    <a:lumMod val="75000"/>
                  </a:schemeClr>
                </a:solidFill>
              </a:rPr>
              <a:t>Change in major: </a:t>
            </a:r>
            <a:r>
              <a:rPr lang="en-US" dirty="0"/>
              <a:t>1 – 2 years in addition</a:t>
            </a:r>
          </a:p>
          <a:p>
            <a:r>
              <a:rPr lang="en-US" dirty="0">
                <a:solidFill>
                  <a:schemeClr val="accent6">
                    <a:lumMod val="75000"/>
                  </a:schemeClr>
                </a:solidFill>
              </a:rPr>
              <a:t> Transferring: </a:t>
            </a:r>
            <a:r>
              <a:rPr lang="en-US" dirty="0"/>
              <a:t>possible extra semester</a:t>
            </a:r>
          </a:p>
          <a:p>
            <a:r>
              <a:rPr lang="en-US" dirty="0">
                <a:solidFill>
                  <a:schemeClr val="accent6">
                    <a:lumMod val="75000"/>
                  </a:schemeClr>
                </a:solidFill>
              </a:rPr>
              <a:t> Unpaid internships: </a:t>
            </a:r>
            <a:r>
              <a:rPr lang="en-US" dirty="0"/>
              <a:t>loss of Summer wages</a:t>
            </a:r>
          </a:p>
          <a:p>
            <a:r>
              <a:rPr lang="en-US" dirty="0">
                <a:solidFill>
                  <a:schemeClr val="accent6">
                    <a:lumMod val="75000"/>
                  </a:schemeClr>
                </a:solidFill>
              </a:rPr>
              <a:t>Study Abroad, Spring break, trips home and pledging costs</a:t>
            </a:r>
          </a:p>
          <a:p>
            <a:r>
              <a:rPr lang="en-US" dirty="0">
                <a:solidFill>
                  <a:schemeClr val="accent6">
                    <a:lumMod val="75000"/>
                  </a:schemeClr>
                </a:solidFill>
              </a:rPr>
              <a:t>Moving expenses and Summer storage</a:t>
            </a:r>
          </a:p>
        </p:txBody>
      </p:sp>
      <p:pic>
        <p:nvPicPr>
          <p:cNvPr id="7" name="Picture 6" descr="8-08 Logo.png"/>
          <p:cNvPicPr>
            <a:picLocks noChangeAspect="1"/>
          </p:cNvPicPr>
          <p:nvPr/>
        </p:nvPicPr>
        <p:blipFill>
          <a:blip r:embed="rId2" cstate="print"/>
          <a:srcRect/>
          <a:stretch>
            <a:fillRect/>
          </a:stretch>
        </p:blipFill>
        <p:spPr bwMode="auto">
          <a:xfrm>
            <a:off x="228600" y="228600"/>
            <a:ext cx="1447800" cy="692150"/>
          </a:xfrm>
          <a:prstGeom prst="rect">
            <a:avLst/>
          </a:prstGeom>
          <a:noFill/>
          <a:ln w="9525">
            <a:noFill/>
            <a:miter lim="800000"/>
            <a:headEnd/>
            <a:tailEnd/>
          </a:ln>
        </p:spPr>
      </p:pic>
      <p:sp>
        <p:nvSpPr>
          <p:cNvPr id="9" name="Rectangle 2"/>
          <p:cNvSpPr txBox="1">
            <a:spLocks noChangeArrowheads="1"/>
          </p:cNvSpPr>
          <p:nvPr/>
        </p:nvSpPr>
        <p:spPr>
          <a:xfrm>
            <a:off x="1676400" y="138113"/>
            <a:ext cx="7467600" cy="776287"/>
          </a:xfrm>
          <a:prstGeom prst="rect">
            <a:avLst/>
          </a:prstGeom>
        </p:spPr>
        <p:txBody>
          <a:bodyPr vert="horz" lIns="91440" tIns="45720" rIns="91440" bIns="45720" rtlCol="0" anchor="ctr">
            <a:normAutofit/>
          </a:bodyPr>
          <a:lstStyle/>
          <a:p>
            <a:pPr lvl="0" algn="ctr" eaLnBrk="1" fontAlgn="auto" hangingPunct="1">
              <a:spcAft>
                <a:spcPts val="0"/>
              </a:spcAft>
            </a:pPr>
            <a:r>
              <a:rPr lang="en-US" sz="4400" b="1" dirty="0">
                <a:solidFill>
                  <a:srgbClr val="008000"/>
                </a:solidFill>
                <a:latin typeface="Arial"/>
              </a:rPr>
              <a:t>Unexpected Costs</a:t>
            </a:r>
            <a:endParaRPr kumimoji="0" lang="en-US" sz="4200" b="1" i="0" u="none" strike="noStrike" kern="1200" cap="none" spc="0" normalizeH="0" baseline="0" noProof="0" dirty="0">
              <a:ln>
                <a:noFill/>
              </a:ln>
              <a:solidFill>
                <a:srgbClr val="008000"/>
              </a:solidFill>
              <a:effectLst/>
              <a:uLnTx/>
              <a:uFillTx/>
              <a:latin typeface="Arial"/>
              <a:ea typeface="+mj-ea"/>
              <a:cs typeface="+mj-cs"/>
            </a:endParaRPr>
          </a:p>
        </p:txBody>
      </p:sp>
      <p:sp>
        <p:nvSpPr>
          <p:cNvPr id="10" name="Slide Number Placeholder 4"/>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31</a:t>
            </a:fld>
            <a:endParaRPr lang="en-US" dirty="0"/>
          </a:p>
        </p:txBody>
      </p:sp>
      <p:sp>
        <p:nvSpPr>
          <p:cNvPr id="26626" name="Rectangle 2"/>
          <p:cNvSpPr>
            <a:spLocks noGrp="1" noChangeArrowheads="1"/>
          </p:cNvSpPr>
          <p:nvPr>
            <p:ph type="title"/>
          </p:nvPr>
        </p:nvSpPr>
        <p:spPr>
          <a:xfrm>
            <a:off x="1600200" y="138113"/>
            <a:ext cx="7543800" cy="776287"/>
          </a:xfrm>
        </p:spPr>
        <p:txBody>
          <a:bodyPr>
            <a:noAutofit/>
          </a:bodyPr>
          <a:lstStyle/>
          <a:p>
            <a:r>
              <a:rPr lang="en-US" sz="3200" b="1" dirty="0">
                <a:solidFill>
                  <a:srgbClr val="008000"/>
                </a:solidFill>
                <a:latin typeface="Arial"/>
              </a:rPr>
              <a:t>What Is The Expected </a:t>
            </a:r>
            <a:br>
              <a:rPr lang="en-US" sz="3200" b="1" dirty="0">
                <a:solidFill>
                  <a:srgbClr val="008000"/>
                </a:solidFill>
                <a:latin typeface="Arial"/>
              </a:rPr>
            </a:br>
            <a:r>
              <a:rPr lang="en-US" sz="3200" b="1" dirty="0">
                <a:solidFill>
                  <a:srgbClr val="008000"/>
                </a:solidFill>
                <a:latin typeface="Arial"/>
              </a:rPr>
              <a:t>Family Contribution (EFC)?</a:t>
            </a:r>
          </a:p>
        </p:txBody>
      </p:sp>
      <p:sp>
        <p:nvSpPr>
          <p:cNvPr id="73731" name="Rectangle 3"/>
          <p:cNvSpPr>
            <a:spLocks noGrp="1" noChangeArrowheads="1"/>
          </p:cNvSpPr>
          <p:nvPr>
            <p:ph idx="1"/>
          </p:nvPr>
        </p:nvSpPr>
        <p:spPr>
          <a:xfrm>
            <a:off x="762000" y="1295400"/>
            <a:ext cx="7848600" cy="5257800"/>
          </a:xfrm>
        </p:spPr>
        <p:txBody>
          <a:bodyPr>
            <a:normAutofit/>
          </a:bodyPr>
          <a:lstStyle/>
          <a:p>
            <a:pPr>
              <a:spcBef>
                <a:spcPct val="50000"/>
              </a:spcBef>
            </a:pPr>
            <a:r>
              <a:rPr lang="en-US" sz="2800" b="0" dirty="0">
                <a:solidFill>
                  <a:schemeClr val="accent6">
                    <a:lumMod val="75000"/>
                  </a:schemeClr>
                </a:solidFill>
                <a:latin typeface="Arial"/>
              </a:rPr>
              <a:t>Basis of financial aid package</a:t>
            </a:r>
          </a:p>
          <a:p>
            <a:pPr>
              <a:spcBef>
                <a:spcPct val="50000"/>
              </a:spcBef>
            </a:pPr>
            <a:r>
              <a:rPr lang="en-US" sz="2800" b="0" dirty="0">
                <a:solidFill>
                  <a:schemeClr val="accent6">
                    <a:lumMod val="75000"/>
                  </a:schemeClr>
                </a:solidFill>
                <a:latin typeface="Arial"/>
              </a:rPr>
              <a:t>EFC is determined by a federal formula that calculates need using the information you supplied on the FAFSA </a:t>
            </a:r>
          </a:p>
          <a:p>
            <a:pPr>
              <a:spcBef>
                <a:spcPct val="50000"/>
              </a:spcBef>
            </a:pPr>
            <a:r>
              <a:rPr lang="en-US" sz="2800" b="0" dirty="0">
                <a:solidFill>
                  <a:schemeClr val="accent6">
                    <a:lumMod val="75000"/>
                  </a:schemeClr>
                </a:solidFill>
                <a:latin typeface="Arial"/>
              </a:rPr>
              <a:t>EFC &amp; Financial Need are guidelines used by schools to determine an aid package</a:t>
            </a:r>
          </a:p>
          <a:p>
            <a:pPr>
              <a:spcBef>
                <a:spcPct val="50000"/>
              </a:spcBef>
            </a:pPr>
            <a:r>
              <a:rPr lang="en-US" sz="2800" b="0" dirty="0">
                <a:solidFill>
                  <a:schemeClr val="accent6">
                    <a:lumMod val="75000"/>
                  </a:schemeClr>
                </a:solidFill>
                <a:latin typeface="Arial"/>
              </a:rPr>
              <a:t>EFC is not necessarily equal to a family’s </a:t>
            </a:r>
            <a:br>
              <a:rPr lang="en-US" sz="2800" b="0" dirty="0">
                <a:solidFill>
                  <a:schemeClr val="accent6">
                    <a:lumMod val="75000"/>
                  </a:schemeClr>
                </a:solidFill>
                <a:latin typeface="Arial"/>
              </a:rPr>
            </a:br>
            <a:r>
              <a:rPr lang="en-US" sz="2800" b="0" dirty="0">
                <a:solidFill>
                  <a:schemeClr val="accent6">
                    <a:lumMod val="75000"/>
                  </a:schemeClr>
                </a:solidFill>
                <a:latin typeface="Arial"/>
              </a:rPr>
              <a:t>out-of-pocket costs</a:t>
            </a: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advClick="0">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Higher Education Student Assistance Authority</a:t>
            </a:r>
            <a:endParaRPr lang="en-US" dirty="0"/>
          </a:p>
        </p:txBody>
      </p:sp>
      <p:sp>
        <p:nvSpPr>
          <p:cNvPr id="3" name="Content Placeholder 2"/>
          <p:cNvSpPr>
            <a:spLocks noGrp="1"/>
          </p:cNvSpPr>
          <p:nvPr>
            <p:ph idx="1"/>
          </p:nvPr>
        </p:nvSpPr>
        <p:spPr>
          <a:xfrm>
            <a:off x="457200" y="1143000"/>
            <a:ext cx="8229600" cy="4525963"/>
          </a:xfrm>
        </p:spPr>
        <p:txBody>
          <a:bodyPr>
            <a:normAutofit lnSpcReduction="10000"/>
          </a:bodyPr>
          <a:lstStyle/>
          <a:p>
            <a:r>
              <a:rPr lang="en-US" dirty="0">
                <a:solidFill>
                  <a:schemeClr val="accent6">
                    <a:lumMod val="75000"/>
                  </a:schemeClr>
                </a:solidFill>
                <a:latin typeface="Arial"/>
              </a:rPr>
              <a:t>Family lives in New Jersey</a:t>
            </a:r>
          </a:p>
          <a:p>
            <a:r>
              <a:rPr lang="en-US" dirty="0">
                <a:solidFill>
                  <a:schemeClr val="accent6">
                    <a:lumMod val="75000"/>
                  </a:schemeClr>
                </a:solidFill>
                <a:latin typeface="Arial"/>
              </a:rPr>
              <a:t>Married parents, both age 52</a:t>
            </a:r>
          </a:p>
          <a:p>
            <a:r>
              <a:rPr lang="en-US" dirty="0">
                <a:solidFill>
                  <a:schemeClr val="accent6">
                    <a:lumMod val="75000"/>
                  </a:schemeClr>
                </a:solidFill>
                <a:latin typeface="Arial"/>
              </a:rPr>
              <a:t>Household size of 4 with 1 child going to college</a:t>
            </a:r>
          </a:p>
          <a:p>
            <a:r>
              <a:rPr lang="en-US" dirty="0">
                <a:solidFill>
                  <a:schemeClr val="accent6">
                    <a:lumMod val="75000"/>
                  </a:schemeClr>
                </a:solidFill>
                <a:latin typeface="Arial"/>
              </a:rPr>
              <a:t>2015 adjusted gross income = $120,000</a:t>
            </a:r>
          </a:p>
          <a:p>
            <a:r>
              <a:rPr lang="en-US" dirty="0">
                <a:solidFill>
                  <a:schemeClr val="accent6">
                    <a:lumMod val="75000"/>
                  </a:schemeClr>
                </a:solidFill>
                <a:latin typeface="Arial"/>
              </a:rPr>
              <a:t>Assets = $20,000</a:t>
            </a:r>
          </a:p>
          <a:p>
            <a:r>
              <a:rPr lang="en-US" dirty="0">
                <a:solidFill>
                  <a:schemeClr val="accent6">
                    <a:lumMod val="75000"/>
                  </a:schemeClr>
                </a:solidFill>
                <a:latin typeface="Arial"/>
              </a:rPr>
              <a:t>Student income / assets = 0</a:t>
            </a:r>
          </a:p>
          <a:p>
            <a:pPr algn="ctr">
              <a:buNone/>
            </a:pPr>
            <a:r>
              <a:rPr lang="en-US" sz="4800" b="1" dirty="0">
                <a:solidFill>
                  <a:srgbClr val="FF0000"/>
                </a:solidFill>
              </a:rPr>
              <a:t>EFC = $20,830</a:t>
            </a:r>
          </a:p>
        </p:txBody>
      </p:sp>
      <p:pic>
        <p:nvPicPr>
          <p:cNvPr id="7" name="Picture 6" descr="8-08 Logo.png"/>
          <p:cNvPicPr>
            <a:picLocks noChangeAspect="1"/>
          </p:cNvPicPr>
          <p:nvPr/>
        </p:nvPicPr>
        <p:blipFill>
          <a:blip r:embed="rId2" cstate="print"/>
          <a:srcRect/>
          <a:stretch>
            <a:fillRect/>
          </a:stretch>
        </p:blipFill>
        <p:spPr bwMode="auto">
          <a:xfrm>
            <a:off x="228600" y="228600"/>
            <a:ext cx="1447800" cy="692150"/>
          </a:xfrm>
          <a:prstGeom prst="rect">
            <a:avLst/>
          </a:prstGeom>
          <a:noFill/>
          <a:ln w="9525">
            <a:noFill/>
            <a:miter lim="800000"/>
            <a:headEnd/>
            <a:tailEnd/>
          </a:ln>
        </p:spPr>
      </p:pic>
      <p:sp>
        <p:nvSpPr>
          <p:cNvPr id="8" name="Rectangle 2"/>
          <p:cNvSpPr txBox="1">
            <a:spLocks noChangeArrowheads="1"/>
          </p:cNvSpPr>
          <p:nvPr/>
        </p:nvSpPr>
        <p:spPr>
          <a:xfrm>
            <a:off x="1676400" y="138113"/>
            <a:ext cx="7467600" cy="776287"/>
          </a:xfrm>
          <a:prstGeom prst="rect">
            <a:avLst/>
          </a:prstGeom>
        </p:spPr>
        <p:txBody>
          <a:bodyPr vert="horz" lIns="91440" tIns="45720" rIns="91440" bIns="45720" rtlCol="0" anchor="ctr">
            <a:normAutofit fontScale="92500"/>
          </a:bodyPr>
          <a:lstStyle/>
          <a:p>
            <a:pPr lvl="0" algn="ctr" eaLnBrk="1" fontAlgn="auto" hangingPunct="1">
              <a:spcAft>
                <a:spcPts val="0"/>
              </a:spcAft>
            </a:pPr>
            <a:r>
              <a:rPr lang="en-US" sz="4400" b="1" dirty="0">
                <a:solidFill>
                  <a:srgbClr val="008000"/>
                </a:solidFill>
                <a:latin typeface="Arial"/>
              </a:rPr>
              <a:t>Sample EFC for Smith Family</a:t>
            </a:r>
            <a:endParaRPr kumimoji="0" lang="en-US" sz="4200" b="1" i="0" u="none" strike="noStrike" kern="1200" cap="none" spc="0" normalizeH="0" baseline="0" noProof="0" dirty="0">
              <a:ln>
                <a:noFill/>
              </a:ln>
              <a:solidFill>
                <a:srgbClr val="008000"/>
              </a:solidFill>
              <a:effectLst/>
              <a:uLnTx/>
              <a:uFillTx/>
              <a:latin typeface="Arial"/>
              <a:ea typeface="+mj-ea"/>
              <a:cs typeface="+mj-cs"/>
            </a:endParaRPr>
          </a:p>
        </p:txBody>
      </p:sp>
      <p:sp>
        <p:nvSpPr>
          <p:cNvPr id="9" name="Slide Number Placeholder 4"/>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3" name="Slide Number Placeholder 2"/>
          <p:cNvSpPr>
            <a:spLocks noGrp="1"/>
          </p:cNvSpPr>
          <p:nvPr>
            <p:ph type="sldNum" sz="quarter" idx="12"/>
          </p:nvPr>
        </p:nvSpPr>
        <p:spPr/>
        <p:txBody>
          <a:bodyPr/>
          <a:lstStyle/>
          <a:p>
            <a:pPr>
              <a:defRPr/>
            </a:pPr>
            <a:fld id="{54D4204F-812D-4FC5-9E71-D2C3C37E9CCE}" type="slidenum">
              <a:rPr lang="en-US" smtClean="0"/>
              <a:pPr>
                <a:defRPr/>
              </a:pPr>
              <a:t>33</a:t>
            </a:fld>
            <a:endParaRPr lang="en-US" dirty="0"/>
          </a:p>
        </p:txBody>
      </p:sp>
      <p:sp>
        <p:nvSpPr>
          <p:cNvPr id="4" name="Title 3"/>
          <p:cNvSpPr>
            <a:spLocks noGrp="1"/>
          </p:cNvSpPr>
          <p:nvPr>
            <p:ph type="title"/>
          </p:nvPr>
        </p:nvSpPr>
        <p:spPr/>
        <p:txBody>
          <a:bodyPr/>
          <a:lstStyle/>
          <a:p>
            <a:r>
              <a:rPr lang="en-US" b="1" dirty="0">
                <a:solidFill>
                  <a:srgbClr val="008000"/>
                </a:solidFill>
              </a:rPr>
              <a:t>Basic Calculation</a:t>
            </a:r>
            <a:endParaRPr lang="en-US" dirty="0">
              <a:solidFill>
                <a:srgbClr val="00B050"/>
              </a:solidFill>
              <a:latin typeface="+mn-lt"/>
            </a:endParaRPr>
          </a:p>
        </p:txBody>
      </p:sp>
      <p:sp>
        <p:nvSpPr>
          <p:cNvPr id="5" name="Content Placeholder 4"/>
          <p:cNvSpPr>
            <a:spLocks noGrp="1"/>
          </p:cNvSpPr>
          <p:nvPr>
            <p:ph idx="1"/>
          </p:nvPr>
        </p:nvSpPr>
        <p:spPr/>
        <p:txBody>
          <a:bodyPr/>
          <a:lstStyle/>
          <a:p>
            <a:pPr algn="ctr"/>
            <a:endParaRPr lang="en-US" dirty="0"/>
          </a:p>
          <a:p>
            <a:pPr marL="0" indent="0" algn="ctr">
              <a:buNone/>
            </a:pPr>
            <a:r>
              <a:rPr lang="en-US" sz="7200" dirty="0"/>
              <a:t>COA-EFC=Need</a:t>
            </a:r>
          </a:p>
        </p:txBody>
      </p:sp>
      <p:pic>
        <p:nvPicPr>
          <p:cNvPr id="6" name="Picture 5" descr="8-08 Logo.png"/>
          <p:cNvPicPr>
            <a:picLocks noChangeAspect="1"/>
          </p:cNvPicPr>
          <p:nvPr/>
        </p:nvPicPr>
        <p:blipFill>
          <a:blip r:embed="rId2" cstate="print"/>
          <a:srcRect/>
          <a:stretch>
            <a:fillRect/>
          </a:stretch>
        </p:blipFill>
        <p:spPr bwMode="auto">
          <a:xfrm>
            <a:off x="228600" y="228600"/>
            <a:ext cx="1447800" cy="692150"/>
          </a:xfrm>
          <a:prstGeom prst="rect">
            <a:avLst/>
          </a:prstGeom>
          <a:noFill/>
          <a:ln w="9525">
            <a:noFill/>
            <a:miter lim="800000"/>
            <a:headEnd/>
            <a:tailEnd/>
          </a:ln>
        </p:spPr>
      </p:pic>
    </p:spTree>
    <p:extLst>
      <p:ext uri="{BB962C8B-B14F-4D97-AF65-F5344CB8AC3E}">
        <p14:creationId xmlns:p14="http://schemas.microsoft.com/office/powerpoint/2010/main" val="1516983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a:t>Higher Education Student Assistance Authority</a:t>
            </a:r>
            <a:endParaRPr lang="en-US" dirty="0"/>
          </a:p>
        </p:txBody>
      </p:sp>
      <p:sp>
        <p:nvSpPr>
          <p:cNvPr id="2" name="Title 1"/>
          <p:cNvSpPr>
            <a:spLocks noGrp="1"/>
          </p:cNvSpPr>
          <p:nvPr>
            <p:ph type="title"/>
          </p:nvPr>
        </p:nvSpPr>
        <p:spPr>
          <a:xfrm>
            <a:off x="1825625" y="0"/>
            <a:ext cx="7013574" cy="1143000"/>
          </a:xfrm>
        </p:spPr>
        <p:txBody>
          <a:bodyPr>
            <a:normAutofit fontScale="90000"/>
          </a:bodyPr>
          <a:lstStyle/>
          <a:p>
            <a:r>
              <a:rPr lang="en-US" sz="3600" b="1" dirty="0">
                <a:solidFill>
                  <a:srgbClr val="008000"/>
                </a:solidFill>
                <a:latin typeface="Arial"/>
              </a:rPr>
              <a:t>Financial Need for Smith Family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8418523"/>
              </p:ext>
            </p:extLst>
          </p:nvPr>
        </p:nvGraphicFramePr>
        <p:xfrm>
          <a:off x="685800" y="1066800"/>
          <a:ext cx="7848600" cy="4617720"/>
        </p:xfrm>
        <a:graphic>
          <a:graphicData uri="http://schemas.openxmlformats.org/drawingml/2006/table">
            <a:tbl>
              <a:tblPr firstRow="1" bandRow="1">
                <a:tableStyleId>{F5AB1C69-6EDB-4FF4-983F-18BD219EF322}</a:tableStyleId>
              </a:tblPr>
              <a:tblGrid>
                <a:gridCol w="19621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gridCol w="1962150">
                  <a:extLst>
                    <a:ext uri="{9D8B030D-6E8A-4147-A177-3AD203B41FA5}">
                      <a16:colId xmlns:a16="http://schemas.microsoft.com/office/drawing/2014/main" val="20003"/>
                    </a:ext>
                  </a:extLst>
                </a:gridCol>
              </a:tblGrid>
              <a:tr h="1143000">
                <a:tc>
                  <a:txBody>
                    <a:bodyPr/>
                    <a:lstStyle/>
                    <a:p>
                      <a:pPr algn="ctr"/>
                      <a:r>
                        <a:rPr lang="en-US" sz="2400" b="1" dirty="0"/>
                        <a:t>College</a:t>
                      </a:r>
                      <a:endParaRPr lang="en-US" sz="2400" b="1" dirty="0">
                        <a:solidFill>
                          <a:schemeClr val="accent6">
                            <a:lumMod val="75000"/>
                          </a:schemeClr>
                        </a:solidFill>
                      </a:endParaRPr>
                    </a:p>
                  </a:txBody>
                  <a:tcPr anchor="ctr"/>
                </a:tc>
                <a:tc>
                  <a:txBody>
                    <a:bodyPr/>
                    <a:lstStyle/>
                    <a:p>
                      <a:pPr algn="ctr"/>
                      <a:r>
                        <a:rPr lang="en-US" sz="2400" b="1" dirty="0"/>
                        <a:t>Community </a:t>
                      </a:r>
                      <a:r>
                        <a:rPr lang="en-US" sz="2400" b="1" baseline="0" dirty="0"/>
                        <a:t> College</a:t>
                      </a:r>
                      <a:endParaRPr lang="en-US" sz="2400" b="1" dirty="0">
                        <a:solidFill>
                          <a:schemeClr val="accent6">
                            <a:lumMod val="75000"/>
                          </a:schemeClr>
                        </a:solidFill>
                      </a:endParaRPr>
                    </a:p>
                  </a:txBody>
                  <a:tcPr anchor="ctr"/>
                </a:tc>
                <a:tc>
                  <a:txBody>
                    <a:bodyPr/>
                    <a:lstStyle/>
                    <a:p>
                      <a:pPr algn="ctr"/>
                      <a:r>
                        <a:rPr lang="en-US" sz="2400" b="1" dirty="0"/>
                        <a:t>State College or University</a:t>
                      </a:r>
                      <a:endParaRPr lang="en-US" sz="2400" b="1" dirty="0">
                        <a:solidFill>
                          <a:schemeClr val="accent6">
                            <a:lumMod val="75000"/>
                          </a:schemeClr>
                        </a:solidFill>
                      </a:endParaRPr>
                    </a:p>
                  </a:txBody>
                  <a:tcPr anchor="ctr"/>
                </a:tc>
                <a:tc>
                  <a:txBody>
                    <a:bodyPr/>
                    <a:lstStyle/>
                    <a:p>
                      <a:pPr algn="ctr"/>
                      <a:r>
                        <a:rPr lang="en-US" sz="2400" b="1" dirty="0"/>
                        <a:t>Private College or University</a:t>
                      </a:r>
                      <a:endParaRPr lang="en-US" sz="2400" b="1" dirty="0">
                        <a:solidFill>
                          <a:schemeClr val="accent6">
                            <a:lumMod val="75000"/>
                          </a:schemeClr>
                        </a:solidFill>
                      </a:endParaRPr>
                    </a:p>
                  </a:txBody>
                  <a:tcPr anchor="ctr"/>
                </a:tc>
                <a:extLst>
                  <a:ext uri="{0D108BD9-81ED-4DB2-BD59-A6C34878D82A}">
                    <a16:rowId xmlns:a16="http://schemas.microsoft.com/office/drawing/2014/main" val="10000"/>
                  </a:ext>
                </a:extLst>
              </a:tr>
              <a:tr h="1143000">
                <a:tc>
                  <a:txBody>
                    <a:bodyPr/>
                    <a:lstStyle/>
                    <a:p>
                      <a:pPr algn="ctr"/>
                      <a:r>
                        <a:rPr lang="en-US" b="1" dirty="0"/>
                        <a:t>COA</a:t>
                      </a:r>
                      <a:endParaRPr lang="en-US" b="1" dirty="0">
                        <a:solidFill>
                          <a:schemeClr val="accent6">
                            <a:lumMod val="75000"/>
                          </a:schemeClr>
                        </a:solidFill>
                      </a:endParaRPr>
                    </a:p>
                  </a:txBody>
                  <a:tcPr anchor="ctr"/>
                </a:tc>
                <a:tc>
                  <a:txBody>
                    <a:bodyPr/>
                    <a:lstStyle/>
                    <a:p>
                      <a:pPr algn="ctr"/>
                      <a:r>
                        <a:rPr lang="en-US" dirty="0"/>
                        <a:t>$5,860</a:t>
                      </a:r>
                      <a:endParaRPr lang="en-US" dirty="0">
                        <a:solidFill>
                          <a:schemeClr val="accent6">
                            <a:lumMod val="75000"/>
                          </a:schemeClr>
                        </a:solidFill>
                      </a:endParaRPr>
                    </a:p>
                  </a:txBody>
                  <a:tcPr anchor="ctr"/>
                </a:tc>
                <a:tc>
                  <a:txBody>
                    <a:bodyPr/>
                    <a:lstStyle/>
                    <a:p>
                      <a:pPr algn="ctr"/>
                      <a:r>
                        <a:rPr lang="en-US" dirty="0"/>
                        <a:t>$25,561</a:t>
                      </a:r>
                      <a:endParaRPr lang="en-US" dirty="0">
                        <a:solidFill>
                          <a:schemeClr val="accent6">
                            <a:lumMod val="75000"/>
                          </a:schemeClr>
                        </a:solidFill>
                      </a:endParaRPr>
                    </a:p>
                  </a:txBody>
                  <a:tcPr anchor="ctr"/>
                </a:tc>
                <a:tc>
                  <a:txBody>
                    <a:bodyPr/>
                    <a:lstStyle/>
                    <a:p>
                      <a:pPr algn="ctr"/>
                      <a:r>
                        <a:rPr lang="en-US" dirty="0"/>
                        <a:t>$45,676</a:t>
                      </a:r>
                      <a:endParaRPr lang="en-US" dirty="0">
                        <a:solidFill>
                          <a:schemeClr val="accent6">
                            <a:lumMod val="75000"/>
                          </a:schemeClr>
                        </a:solidFill>
                      </a:endParaRPr>
                    </a:p>
                  </a:txBody>
                  <a:tcPr anchor="ctr"/>
                </a:tc>
                <a:extLst>
                  <a:ext uri="{0D108BD9-81ED-4DB2-BD59-A6C34878D82A}">
                    <a16:rowId xmlns:a16="http://schemas.microsoft.com/office/drawing/2014/main" val="10001"/>
                  </a:ext>
                </a:extLst>
              </a:tr>
              <a:tr h="1143000">
                <a:tc>
                  <a:txBody>
                    <a:bodyPr/>
                    <a:lstStyle/>
                    <a:p>
                      <a:pPr algn="ctr"/>
                      <a:r>
                        <a:rPr lang="en-US" b="1" dirty="0"/>
                        <a:t>EFC</a:t>
                      </a:r>
                      <a:endParaRPr lang="en-US" b="1" dirty="0">
                        <a:solidFill>
                          <a:schemeClr val="accent6">
                            <a:lumMod val="75000"/>
                          </a:schemeClr>
                        </a:solidFill>
                      </a:endParaRPr>
                    </a:p>
                  </a:txBody>
                  <a:tcPr anchor="ctr"/>
                </a:tc>
                <a:tc>
                  <a:txBody>
                    <a:bodyPr/>
                    <a:lstStyle/>
                    <a:p>
                      <a:pPr algn="ctr"/>
                      <a:r>
                        <a:rPr lang="en-US" dirty="0"/>
                        <a:t>$20,830</a:t>
                      </a:r>
                      <a:endParaRPr lang="en-US" dirty="0">
                        <a:solidFill>
                          <a:schemeClr val="accent6">
                            <a:lumMod val="75000"/>
                          </a:schemeClr>
                        </a:solidFill>
                      </a:endParaRPr>
                    </a:p>
                  </a:txBody>
                  <a:tcPr anchor="ctr"/>
                </a:tc>
                <a:tc>
                  <a:txBody>
                    <a:bodyPr/>
                    <a:lstStyle/>
                    <a:p>
                      <a:pPr algn="ctr"/>
                      <a:r>
                        <a:rPr lang="en-US" dirty="0"/>
                        <a:t>$20,830</a:t>
                      </a:r>
                      <a:endParaRPr lang="en-US" dirty="0">
                        <a:solidFill>
                          <a:schemeClr val="accent6">
                            <a:lumMod val="75000"/>
                          </a:schemeClr>
                        </a:solidFill>
                      </a:endParaRPr>
                    </a:p>
                  </a:txBody>
                  <a:tcPr anchor="ctr"/>
                </a:tc>
                <a:tc>
                  <a:txBody>
                    <a:bodyPr/>
                    <a:lstStyle/>
                    <a:p>
                      <a:pPr algn="ctr"/>
                      <a:r>
                        <a:rPr lang="en-US" dirty="0"/>
                        <a:t>$20,830</a:t>
                      </a:r>
                      <a:endParaRPr lang="en-US" dirty="0">
                        <a:solidFill>
                          <a:schemeClr val="accent6">
                            <a:lumMod val="75000"/>
                          </a:schemeClr>
                        </a:solidFill>
                      </a:endParaRPr>
                    </a:p>
                  </a:txBody>
                  <a:tcPr anchor="ctr"/>
                </a:tc>
                <a:extLst>
                  <a:ext uri="{0D108BD9-81ED-4DB2-BD59-A6C34878D82A}">
                    <a16:rowId xmlns:a16="http://schemas.microsoft.com/office/drawing/2014/main" val="10002"/>
                  </a:ext>
                </a:extLst>
              </a:tr>
              <a:tr h="1143000">
                <a:tc>
                  <a:txBody>
                    <a:bodyPr/>
                    <a:lstStyle/>
                    <a:p>
                      <a:pPr algn="ctr"/>
                      <a:r>
                        <a:rPr lang="en-US" b="1" dirty="0"/>
                        <a:t>Financial Need</a:t>
                      </a:r>
                      <a:endParaRPr lang="en-US" b="1" dirty="0">
                        <a:solidFill>
                          <a:schemeClr val="accent6">
                            <a:lumMod val="75000"/>
                          </a:schemeClr>
                        </a:solidFill>
                      </a:endParaRPr>
                    </a:p>
                  </a:txBody>
                  <a:tcPr anchor="ctr"/>
                </a:tc>
                <a:tc>
                  <a:txBody>
                    <a:bodyPr/>
                    <a:lstStyle/>
                    <a:p>
                      <a:pPr algn="ctr"/>
                      <a:r>
                        <a:rPr lang="en-US" dirty="0"/>
                        <a:t>0</a:t>
                      </a:r>
                      <a:endParaRPr lang="en-US" dirty="0">
                        <a:solidFill>
                          <a:schemeClr val="accent6">
                            <a:lumMod val="75000"/>
                          </a:schemeClr>
                        </a:solidFill>
                      </a:endParaRPr>
                    </a:p>
                  </a:txBody>
                  <a:tcPr anchor="ctr"/>
                </a:tc>
                <a:tc>
                  <a:txBody>
                    <a:bodyPr/>
                    <a:lstStyle/>
                    <a:p>
                      <a:pPr algn="ctr"/>
                      <a:r>
                        <a:rPr lang="en-US" dirty="0"/>
                        <a:t>$4,731</a:t>
                      </a:r>
                      <a:endParaRPr lang="en-US" dirty="0">
                        <a:solidFill>
                          <a:schemeClr val="accent6">
                            <a:lumMod val="75000"/>
                          </a:schemeClr>
                        </a:solidFill>
                      </a:endParaRPr>
                    </a:p>
                  </a:txBody>
                  <a:tcPr anchor="ctr"/>
                </a:tc>
                <a:tc>
                  <a:txBody>
                    <a:bodyPr/>
                    <a:lstStyle/>
                    <a:p>
                      <a:pPr algn="ctr"/>
                      <a:r>
                        <a:rPr lang="en-US" dirty="0"/>
                        <a:t>$24,846</a:t>
                      </a:r>
                      <a:endParaRPr lang="en-US" dirty="0">
                        <a:solidFill>
                          <a:schemeClr val="accent6">
                            <a:lumMod val="75000"/>
                          </a:schemeClr>
                        </a:solidFill>
                      </a:endParaRPr>
                    </a:p>
                  </a:txBody>
                  <a:tcPr anchor="ctr"/>
                </a:tc>
                <a:extLst>
                  <a:ext uri="{0D108BD9-81ED-4DB2-BD59-A6C34878D82A}">
                    <a16:rowId xmlns:a16="http://schemas.microsoft.com/office/drawing/2014/main" val="10003"/>
                  </a:ext>
                </a:extLst>
              </a:tr>
            </a:tbl>
          </a:graphicData>
        </a:graphic>
      </p:graphicFrame>
      <p:pic>
        <p:nvPicPr>
          <p:cNvPr id="8" name="Picture 7"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10" name="Slide Number Placeholder 4"/>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solidFill>
                  <a:srgbClr val="2A6CAA"/>
                </a:solidFill>
              </a:rPr>
              <a:pPr>
                <a:defRPr/>
              </a:pPr>
              <a:t>34</a:t>
            </a:fld>
            <a:endParaRPr lang="en-US" dirty="0">
              <a:solidFill>
                <a:srgbClr val="2A6CAA"/>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Higher Education Student Assistance Authority</a:t>
            </a:r>
            <a:endParaRPr lang="en-US" dirty="0"/>
          </a:p>
        </p:txBody>
      </p:sp>
      <p:sp>
        <p:nvSpPr>
          <p:cNvPr id="20483" name="Content Placeholder 2"/>
          <p:cNvSpPr>
            <a:spLocks noGrp="1"/>
          </p:cNvSpPr>
          <p:nvPr>
            <p:ph idx="1"/>
          </p:nvPr>
        </p:nvSpPr>
        <p:spPr>
          <a:xfrm>
            <a:off x="0" y="1035050"/>
            <a:ext cx="5486400" cy="4573936"/>
          </a:xfrm>
        </p:spPr>
        <p:txBody>
          <a:bodyPr>
            <a:noAutofit/>
          </a:bodyPr>
          <a:lstStyle/>
          <a:p>
            <a:r>
              <a:rPr lang="en-US" sz="1650" dirty="0">
                <a:solidFill>
                  <a:schemeClr val="accent6">
                    <a:lumMod val="75000"/>
                  </a:schemeClr>
                </a:solidFill>
                <a:latin typeface="Arial"/>
              </a:rPr>
              <a:t>The Shopping Sheet standardizes award letters, making it easier to comparison shop and provide students with key information including:</a:t>
            </a:r>
          </a:p>
          <a:p>
            <a:pPr lvl="1"/>
            <a:r>
              <a:rPr lang="en-US" sz="1650" dirty="0">
                <a:solidFill>
                  <a:schemeClr val="accent6">
                    <a:lumMod val="75000"/>
                  </a:schemeClr>
                </a:solidFill>
                <a:latin typeface="Arial"/>
              </a:rPr>
              <a:t>How much one year of school will cost.</a:t>
            </a:r>
          </a:p>
          <a:p>
            <a:pPr lvl="1"/>
            <a:r>
              <a:rPr lang="en-US" sz="1650" dirty="0">
                <a:solidFill>
                  <a:schemeClr val="accent6">
                    <a:lumMod val="75000"/>
                  </a:schemeClr>
                </a:solidFill>
                <a:latin typeface="Arial"/>
              </a:rPr>
              <a:t>Financial aid options to pay this cost, with a clear differentiation between grants and scholarships, which do not have to be repaid, and loans, which do.</a:t>
            </a:r>
          </a:p>
          <a:p>
            <a:pPr lvl="1"/>
            <a:r>
              <a:rPr lang="en-US" sz="1650" dirty="0">
                <a:solidFill>
                  <a:schemeClr val="accent6">
                    <a:lumMod val="75000"/>
                  </a:schemeClr>
                </a:solidFill>
                <a:latin typeface="Arial"/>
              </a:rPr>
              <a:t>The net costs after grants and scholarships are taken into account.</a:t>
            </a:r>
          </a:p>
          <a:p>
            <a:pPr lvl="1"/>
            <a:r>
              <a:rPr lang="en-US" sz="1650" dirty="0">
                <a:solidFill>
                  <a:schemeClr val="accent6">
                    <a:lumMod val="75000"/>
                  </a:schemeClr>
                </a:solidFill>
                <a:latin typeface="Arial"/>
              </a:rPr>
              <a:t>Fundamental information about student results, including information comparing default rates, graduation rates, and median debt levels for the school.</a:t>
            </a:r>
          </a:p>
          <a:p>
            <a:pPr lvl="1"/>
            <a:r>
              <a:rPr lang="en-US" sz="1650" dirty="0">
                <a:solidFill>
                  <a:schemeClr val="accent6">
                    <a:lumMod val="75000"/>
                  </a:schemeClr>
                </a:solidFill>
                <a:latin typeface="Arial"/>
              </a:rPr>
              <a:t>Potential monthly payments for the federal student loans the typical student would owe after graduation.</a:t>
            </a:r>
          </a:p>
        </p:txBody>
      </p:sp>
      <p:sp>
        <p:nvSpPr>
          <p:cNvPr id="10" name="Rectangle 9"/>
          <p:cNvSpPr/>
          <p:nvPr/>
        </p:nvSpPr>
        <p:spPr>
          <a:xfrm>
            <a:off x="5562600" y="609600"/>
            <a:ext cx="358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may see the Shopping Sheet</a:t>
            </a:r>
          </a:p>
        </p:txBody>
      </p:sp>
      <p:pic>
        <p:nvPicPr>
          <p:cNvPr id="12" name="Picture 11"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13" name="Title 1"/>
          <p:cNvSpPr txBox="1">
            <a:spLocks/>
          </p:cNvSpPr>
          <p:nvPr/>
        </p:nvSpPr>
        <p:spPr>
          <a:xfrm>
            <a:off x="1295400" y="0"/>
            <a:ext cx="46482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Arial"/>
                <a:ea typeface="+mj-ea"/>
                <a:cs typeface="+mj-cs"/>
              </a:rPr>
              <a:t>Sho</a:t>
            </a:r>
            <a:r>
              <a:rPr lang="en-US" sz="3600" b="1" dirty="0" err="1">
                <a:solidFill>
                  <a:srgbClr val="008000"/>
                </a:solidFill>
                <a:latin typeface="Arial"/>
                <a:ea typeface="+mj-ea"/>
                <a:cs typeface="+mj-cs"/>
              </a:rPr>
              <a:t>pping</a:t>
            </a:r>
            <a:r>
              <a:rPr lang="en-US" sz="3600" b="1" dirty="0">
                <a:solidFill>
                  <a:srgbClr val="008000"/>
                </a:solidFill>
                <a:latin typeface="Arial"/>
                <a:ea typeface="+mj-ea"/>
                <a:cs typeface="+mj-cs"/>
              </a:rPr>
              <a:t> Sheet</a:t>
            </a:r>
            <a:endParaRPr kumimoji="0" lang="en-US" sz="3600" b="1" i="0" u="none" strike="noStrike" kern="1200" cap="none" spc="0" normalizeH="0" baseline="0" noProof="0" dirty="0">
              <a:ln>
                <a:noFill/>
              </a:ln>
              <a:solidFill>
                <a:srgbClr val="008000"/>
              </a:solidFill>
              <a:effectLst/>
              <a:uLnTx/>
              <a:uFillTx/>
              <a:latin typeface="Arial"/>
              <a:ea typeface="+mj-ea"/>
              <a:cs typeface="+mj-cs"/>
            </a:endParaRPr>
          </a:p>
        </p:txBody>
      </p:sp>
      <p:sp>
        <p:nvSpPr>
          <p:cNvPr id="16" name="Slide Number Placeholder 4"/>
          <p:cNvSpPr txBox="1">
            <a:spLocks/>
          </p:cNvSpPr>
          <p:nvPr/>
        </p:nvSpPr>
        <p:spPr>
          <a:xfrm>
            <a:off x="121758" y="6509697"/>
            <a:ext cx="410453"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800" kern="1200">
                <a:solidFill>
                  <a:schemeClr val="accent4">
                    <a:lumMod val="75000"/>
                  </a:schemeClr>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4D4204F-812D-4FC5-9E71-D2C3C37E9CCE}" type="slidenum">
              <a:rPr lang="en-US" smtClean="0"/>
              <a:pPr>
                <a:defRPr/>
              </a:pPr>
              <a:t>35</a:t>
            </a:fld>
            <a:endParaRPr lang="en-US" dirty="0"/>
          </a:p>
        </p:txBody>
      </p:sp>
      <p:pic>
        <p:nvPicPr>
          <p:cNvPr id="11" name="Picture 3"/>
          <p:cNvPicPr>
            <a:picLocks noChangeAspect="1" noChangeArrowheads="1"/>
          </p:cNvPicPr>
          <p:nvPr/>
        </p:nvPicPr>
        <p:blipFill rotWithShape="1">
          <a:blip r:embed="rId4"/>
          <a:srcRect l="21275" t="7416" r="21962" b="4668"/>
          <a:stretch/>
        </p:blipFill>
        <p:spPr bwMode="auto">
          <a:xfrm>
            <a:off x="5486400" y="1320800"/>
            <a:ext cx="3657600" cy="441218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36</a:t>
            </a:fld>
            <a:endParaRPr lang="en-US" dirty="0"/>
          </a:p>
        </p:txBody>
      </p:sp>
      <p:sp>
        <p:nvSpPr>
          <p:cNvPr id="28674" name="Rectangle 2"/>
          <p:cNvSpPr>
            <a:spLocks noGrp="1" noChangeArrowheads="1"/>
          </p:cNvSpPr>
          <p:nvPr>
            <p:ph type="title"/>
          </p:nvPr>
        </p:nvSpPr>
        <p:spPr>
          <a:xfrm>
            <a:off x="1752600" y="228600"/>
            <a:ext cx="7391400" cy="612648"/>
          </a:xfrm>
        </p:spPr>
        <p:txBody>
          <a:bodyPr>
            <a:noAutofit/>
          </a:bodyPr>
          <a:lstStyle/>
          <a:p>
            <a:r>
              <a:rPr lang="en-US" sz="4200" b="1" dirty="0">
                <a:solidFill>
                  <a:srgbClr val="008000"/>
                </a:solidFill>
                <a:latin typeface="Arial"/>
              </a:rPr>
              <a:t>The Cycle of Financial Aid</a:t>
            </a:r>
          </a:p>
        </p:txBody>
      </p:sp>
      <p:sp>
        <p:nvSpPr>
          <p:cNvPr id="28675" name="Rectangle 3"/>
          <p:cNvSpPr>
            <a:spLocks noGrp="1" noChangeArrowheads="1"/>
          </p:cNvSpPr>
          <p:nvPr>
            <p:ph idx="1"/>
          </p:nvPr>
        </p:nvSpPr>
        <p:spPr>
          <a:xfrm>
            <a:off x="381000" y="1143001"/>
            <a:ext cx="8534400" cy="4508500"/>
          </a:xfrm>
        </p:spPr>
        <p:txBody>
          <a:bodyPr>
            <a:normAutofit/>
          </a:bodyPr>
          <a:lstStyle/>
          <a:p>
            <a:pPr marL="0">
              <a:buFontTx/>
              <a:buNone/>
              <a:tabLst>
                <a:tab pos="2289175" algn="l"/>
              </a:tabLst>
            </a:pPr>
            <a:r>
              <a:rPr lang="en-US">
                <a:solidFill>
                  <a:schemeClr val="accent6">
                    <a:lumMod val="75000"/>
                  </a:schemeClr>
                </a:solidFill>
                <a:latin typeface="Arial"/>
              </a:rPr>
              <a:t>Oct - March </a:t>
            </a:r>
            <a:r>
              <a:rPr lang="en-US" dirty="0">
                <a:solidFill>
                  <a:schemeClr val="accent6">
                    <a:lumMod val="75000"/>
                  </a:schemeClr>
                </a:solidFill>
                <a:latin typeface="Arial"/>
              </a:rPr>
              <a:t>- Complete FAFSA application, college search, college application process, and CSS Profile</a:t>
            </a:r>
            <a:br>
              <a:rPr lang="en-US" dirty="0">
                <a:solidFill>
                  <a:schemeClr val="accent6">
                    <a:lumMod val="75000"/>
                  </a:schemeClr>
                </a:solidFill>
                <a:latin typeface="Arial"/>
              </a:rPr>
            </a:br>
            <a:endParaRPr lang="en-US" dirty="0">
              <a:solidFill>
                <a:schemeClr val="accent6">
                  <a:lumMod val="75000"/>
                </a:schemeClr>
              </a:solidFill>
              <a:latin typeface="Arial"/>
            </a:endParaRPr>
          </a:p>
          <a:p>
            <a:pPr>
              <a:buFontTx/>
              <a:buNone/>
              <a:tabLst>
                <a:tab pos="2289175" algn="l"/>
              </a:tabLst>
            </a:pPr>
            <a:r>
              <a:rPr lang="en-US" dirty="0">
                <a:solidFill>
                  <a:schemeClr val="accent6">
                    <a:lumMod val="75000"/>
                  </a:schemeClr>
                </a:solidFill>
                <a:latin typeface="Arial"/>
              </a:rPr>
              <a:t>February </a:t>
            </a:r>
            <a:r>
              <a:rPr lang="en-US" sz="3200" b="0" dirty="0">
                <a:solidFill>
                  <a:schemeClr val="accent6">
                    <a:lumMod val="75000"/>
                  </a:schemeClr>
                </a:solidFill>
                <a:latin typeface="Arial"/>
              </a:rPr>
              <a:t>- May -	Schools send award  letters</a:t>
            </a:r>
          </a:p>
          <a:p>
            <a:pPr>
              <a:buFontTx/>
              <a:buNone/>
              <a:tabLst>
                <a:tab pos="2289175" algn="l"/>
              </a:tabLst>
            </a:pPr>
            <a:endParaRPr lang="en-US" sz="3200" b="0" dirty="0">
              <a:solidFill>
                <a:schemeClr val="accent6">
                  <a:lumMod val="75000"/>
                </a:schemeClr>
              </a:solidFill>
              <a:latin typeface="Arial"/>
            </a:endParaRPr>
          </a:p>
          <a:p>
            <a:pPr>
              <a:buFontTx/>
              <a:buNone/>
              <a:tabLst>
                <a:tab pos="2289175" algn="l"/>
              </a:tabLst>
            </a:pPr>
            <a:r>
              <a:rPr lang="en-US" sz="3200" b="0" dirty="0">
                <a:solidFill>
                  <a:schemeClr val="accent6">
                    <a:lumMod val="75000"/>
                  </a:schemeClr>
                </a:solidFill>
                <a:latin typeface="Arial"/>
              </a:rPr>
              <a:t>June -July  -	School sends Fall Semester bill</a:t>
            </a: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76400" y="164617"/>
            <a:ext cx="7043530" cy="1014826"/>
          </a:xfrm>
        </p:spPr>
        <p:txBody>
          <a:bodyPr>
            <a:noAutofit/>
          </a:bodyPr>
          <a:lstStyle/>
          <a:p>
            <a:r>
              <a:rPr lang="en-US" sz="4200" dirty="0">
                <a:solidFill>
                  <a:srgbClr val="008000"/>
                </a:solidFill>
              </a:rPr>
              <a:t>      </a:t>
            </a:r>
            <a:r>
              <a:rPr lang="en-US" sz="4200" b="1" dirty="0">
                <a:solidFill>
                  <a:srgbClr val="008000"/>
                </a:solidFill>
                <a:latin typeface="Arial"/>
              </a:rPr>
              <a:t>Where Do I Go From Here?</a:t>
            </a:r>
          </a:p>
        </p:txBody>
      </p:sp>
      <p:sp>
        <p:nvSpPr>
          <p:cNvPr id="30723" name="Rectangle 3"/>
          <p:cNvSpPr>
            <a:spLocks noGrp="1" noChangeArrowheads="1"/>
          </p:cNvSpPr>
          <p:nvPr>
            <p:ph type="body" sz="half" idx="2"/>
          </p:nvPr>
        </p:nvSpPr>
        <p:spPr>
          <a:xfrm>
            <a:off x="381000" y="1381536"/>
            <a:ext cx="8534400" cy="4419600"/>
          </a:xfrm>
        </p:spPr>
        <p:txBody>
          <a:bodyPr>
            <a:normAutofit fontScale="92500" lnSpcReduction="20000"/>
          </a:bodyPr>
          <a:lstStyle/>
          <a:p>
            <a:pPr>
              <a:spcBef>
                <a:spcPct val="50000"/>
              </a:spcBef>
            </a:pPr>
            <a:r>
              <a:rPr lang="en-US" sz="2600" b="0" dirty="0">
                <a:solidFill>
                  <a:schemeClr val="accent6">
                    <a:lumMod val="75000"/>
                  </a:schemeClr>
                </a:solidFill>
                <a:latin typeface="Arial"/>
              </a:rPr>
              <a:t>Obtain and review admission, financial aid materials and deadlines from each school to which you are applying</a:t>
            </a:r>
          </a:p>
          <a:p>
            <a:pPr>
              <a:spcBef>
                <a:spcPct val="50000"/>
              </a:spcBef>
            </a:pPr>
            <a:r>
              <a:rPr lang="en-US" sz="2600" b="0" dirty="0">
                <a:solidFill>
                  <a:schemeClr val="accent6">
                    <a:lumMod val="75000"/>
                  </a:schemeClr>
                </a:solidFill>
                <a:latin typeface="Arial"/>
              </a:rPr>
              <a:t>Meet all application deadlines</a:t>
            </a:r>
          </a:p>
          <a:p>
            <a:pPr marL="793750" lvl="1" indent="-336550">
              <a:spcBef>
                <a:spcPct val="50000"/>
              </a:spcBef>
            </a:pPr>
            <a:r>
              <a:rPr lang="en-US" b="0" dirty="0">
                <a:latin typeface="Arial"/>
              </a:rPr>
              <a:t>CSS Profile if applicable</a:t>
            </a:r>
          </a:p>
          <a:p>
            <a:pPr marL="793750" lvl="1" indent="-336550">
              <a:spcBef>
                <a:spcPct val="50000"/>
              </a:spcBef>
            </a:pPr>
            <a:r>
              <a:rPr lang="en-US" b="0" dirty="0">
                <a:latin typeface="Arial"/>
              </a:rPr>
              <a:t>Complete the FAFSA and any other application materials required by the school or your state agency  - NJ State deadlines are:</a:t>
            </a:r>
          </a:p>
          <a:p>
            <a:pPr marL="1193800" lvl="2" indent="-336550">
              <a:spcBef>
                <a:spcPct val="50000"/>
              </a:spcBef>
            </a:pPr>
            <a:r>
              <a:rPr lang="en-US" sz="2200" b="0" dirty="0">
                <a:solidFill>
                  <a:schemeClr val="accent3">
                    <a:lumMod val="75000"/>
                  </a:schemeClr>
                </a:solidFill>
                <a:latin typeface="Arial"/>
              </a:rPr>
              <a:t>TAG Renewal Students – April 15, preceding the academic year for which aid is requested</a:t>
            </a:r>
          </a:p>
          <a:p>
            <a:pPr marL="1193800" lvl="2" indent="-336550">
              <a:spcBef>
                <a:spcPct val="50000"/>
              </a:spcBef>
            </a:pPr>
            <a:r>
              <a:rPr lang="en-US" sz="2200" b="0" dirty="0">
                <a:solidFill>
                  <a:schemeClr val="accent3">
                    <a:lumMod val="75000"/>
                  </a:schemeClr>
                </a:solidFill>
                <a:latin typeface="Arial"/>
              </a:rPr>
              <a:t>All Other Applicants – September 15 for Fall and Spring term awards; February 15– Spring awards only</a:t>
            </a:r>
          </a:p>
        </p:txBody>
      </p:sp>
      <p:sp>
        <p:nvSpPr>
          <p:cNvPr id="12" name="Footer Placeholder 3"/>
          <p:cNvSpPr>
            <a:spLocks noGrp="1"/>
          </p:cNvSpPr>
          <p:nvPr>
            <p:ph type="ftr" sz="quarter" idx="11"/>
          </p:nvPr>
        </p:nvSpPr>
        <p:spPr/>
        <p:txBody>
          <a:bodyPr/>
          <a:lstStyle/>
          <a:p>
            <a:pPr>
              <a:defRPr/>
            </a:pPr>
            <a:r>
              <a:rPr lang="en-US" dirty="0"/>
              <a:t>Higher Education Student Assistance Authority</a:t>
            </a:r>
          </a:p>
        </p:txBody>
      </p:sp>
      <p:sp>
        <p:nvSpPr>
          <p:cNvPr id="13" name="Slide Number Placeholder 5"/>
          <p:cNvSpPr>
            <a:spLocks noGrp="1"/>
          </p:cNvSpPr>
          <p:nvPr>
            <p:ph type="sldNum" sz="quarter" idx="12"/>
          </p:nvPr>
        </p:nvSpPr>
        <p:spPr/>
        <p:txBody>
          <a:bodyPr/>
          <a:lstStyle/>
          <a:p>
            <a:pPr>
              <a:defRPr/>
            </a:pPr>
            <a:fld id="{54D4204F-812D-4FC5-9E71-D2C3C37E9CCE}" type="slidenum">
              <a:rPr lang="en-US" smtClean="0"/>
              <a:pPr>
                <a:defRPr/>
              </a:pPr>
              <a:t>37</a:t>
            </a:fld>
            <a:endParaRPr lang="en-US" dirty="0"/>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5" name="Slide Number Placeholder 4"/>
          <p:cNvSpPr>
            <a:spLocks noGrp="1"/>
          </p:cNvSpPr>
          <p:nvPr>
            <p:ph type="sldNum" sz="quarter" idx="12"/>
          </p:nvPr>
        </p:nvSpPr>
        <p:spPr/>
        <p:txBody>
          <a:bodyPr/>
          <a:lstStyle/>
          <a:p>
            <a:pPr>
              <a:defRPr/>
            </a:pPr>
            <a:fld id="{54D4204F-812D-4FC5-9E71-D2C3C37E9CCE}" type="slidenum">
              <a:rPr lang="en-US" smtClean="0"/>
              <a:pPr>
                <a:defRPr/>
              </a:pPr>
              <a:t>38</a:t>
            </a:fld>
            <a:endParaRPr lang="en-US" dirty="0"/>
          </a:p>
        </p:txBody>
      </p:sp>
      <p:sp>
        <p:nvSpPr>
          <p:cNvPr id="31747" name="Content Placeholder 2"/>
          <p:cNvSpPr>
            <a:spLocks noGrp="1"/>
          </p:cNvSpPr>
          <p:nvPr>
            <p:ph idx="1"/>
          </p:nvPr>
        </p:nvSpPr>
        <p:spPr>
          <a:xfrm>
            <a:off x="1676400" y="1219200"/>
            <a:ext cx="6324600" cy="4525963"/>
          </a:xfrm>
        </p:spPr>
        <p:txBody>
          <a:bodyPr>
            <a:noAutofit/>
          </a:bodyPr>
          <a:lstStyle/>
          <a:p>
            <a:r>
              <a:rPr lang="en-US" sz="2800" dirty="0">
                <a:solidFill>
                  <a:schemeClr val="accent6">
                    <a:lumMod val="75000"/>
                  </a:schemeClr>
                </a:solidFill>
                <a:latin typeface="Arial"/>
              </a:rPr>
              <a:t>Outside Scholarships</a:t>
            </a:r>
          </a:p>
          <a:p>
            <a:r>
              <a:rPr lang="en-US" sz="2800" dirty="0">
                <a:solidFill>
                  <a:schemeClr val="accent6">
                    <a:lumMod val="75000"/>
                  </a:schemeClr>
                </a:solidFill>
                <a:latin typeface="Arial"/>
              </a:rPr>
              <a:t>Campus Administered Payment Plans</a:t>
            </a:r>
          </a:p>
          <a:p>
            <a:r>
              <a:rPr lang="en-US" sz="2800" dirty="0">
                <a:solidFill>
                  <a:schemeClr val="accent6">
                    <a:lumMod val="75000"/>
                  </a:schemeClr>
                </a:solidFill>
                <a:latin typeface="Arial"/>
              </a:rPr>
              <a:t>Campus Employment</a:t>
            </a:r>
          </a:p>
          <a:p>
            <a:r>
              <a:rPr lang="en-US" sz="2800" dirty="0">
                <a:solidFill>
                  <a:schemeClr val="accent6">
                    <a:lumMod val="75000"/>
                  </a:schemeClr>
                </a:solidFill>
                <a:latin typeface="Arial"/>
              </a:rPr>
              <a:t>Specialized Campus Opportunities</a:t>
            </a:r>
          </a:p>
          <a:p>
            <a:pPr marL="274320" indent="0">
              <a:buFont typeface="Wingdings" pitchFamily="2" charset="2"/>
              <a:buChar char="ü"/>
            </a:pPr>
            <a:r>
              <a:rPr lang="en-US" sz="2800" dirty="0">
                <a:latin typeface="Arial"/>
              </a:rPr>
              <a:t> </a:t>
            </a:r>
            <a:r>
              <a:rPr lang="en-US" sz="2400" dirty="0">
                <a:latin typeface="Arial"/>
              </a:rPr>
              <a:t>Residential Advisors</a:t>
            </a:r>
          </a:p>
          <a:p>
            <a:pPr marL="274320" indent="0">
              <a:buFont typeface="Wingdings" pitchFamily="2" charset="2"/>
              <a:buChar char="ü"/>
            </a:pPr>
            <a:r>
              <a:rPr lang="en-US" sz="2400" dirty="0">
                <a:latin typeface="Arial"/>
              </a:rPr>
              <a:t> Student Ambassadors</a:t>
            </a:r>
          </a:p>
          <a:p>
            <a:pPr marL="274320" indent="0">
              <a:buFont typeface="Wingdings" pitchFamily="2" charset="2"/>
              <a:buChar char="ü"/>
            </a:pPr>
            <a:r>
              <a:rPr lang="en-US" sz="2400" dirty="0">
                <a:latin typeface="Arial"/>
              </a:rPr>
              <a:t> Student Tour Guides</a:t>
            </a:r>
          </a:p>
          <a:p>
            <a:pPr marL="274320" indent="0">
              <a:buFont typeface="Wingdings" pitchFamily="2" charset="2"/>
              <a:buChar char="ü"/>
            </a:pPr>
            <a:r>
              <a:rPr lang="en-US" sz="2400" dirty="0">
                <a:latin typeface="Arial"/>
              </a:rPr>
              <a:t> Internships/CO-OP’S</a:t>
            </a:r>
          </a:p>
        </p:txBody>
      </p:sp>
      <p:pic>
        <p:nvPicPr>
          <p:cNvPr id="6" name="Picture 5" descr="8-08 Logo.png"/>
          <p:cNvPicPr>
            <a:picLocks noChangeAspect="1"/>
          </p:cNvPicPr>
          <p:nvPr/>
        </p:nvPicPr>
        <p:blipFill>
          <a:blip r:embed="rId2" cstate="print"/>
          <a:srcRect/>
          <a:stretch>
            <a:fillRect/>
          </a:stretch>
        </p:blipFill>
        <p:spPr bwMode="auto">
          <a:xfrm>
            <a:off x="228600" y="228600"/>
            <a:ext cx="1447800" cy="692150"/>
          </a:xfrm>
          <a:prstGeom prst="rect">
            <a:avLst/>
          </a:prstGeom>
          <a:noFill/>
          <a:ln w="9525">
            <a:noFill/>
            <a:miter lim="800000"/>
            <a:headEnd/>
            <a:tailEnd/>
          </a:ln>
        </p:spPr>
      </p:pic>
      <p:sp>
        <p:nvSpPr>
          <p:cNvPr id="12" name="Rectangle 2"/>
          <p:cNvSpPr txBox="1">
            <a:spLocks noChangeArrowheads="1"/>
          </p:cNvSpPr>
          <p:nvPr/>
        </p:nvSpPr>
        <p:spPr>
          <a:xfrm>
            <a:off x="0" y="138113"/>
            <a:ext cx="9144000" cy="70008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008000"/>
                </a:solidFill>
                <a:effectLst/>
                <a:uLnTx/>
                <a:uFillTx/>
                <a:latin typeface="Arial"/>
                <a:ea typeface="+mj-ea"/>
                <a:cs typeface="+mj-cs"/>
              </a:rPr>
              <a:t>Other Resources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5" name="Slide Number Placeholder 4"/>
          <p:cNvSpPr>
            <a:spLocks noGrp="1"/>
          </p:cNvSpPr>
          <p:nvPr>
            <p:ph type="sldNum" sz="quarter" idx="12"/>
          </p:nvPr>
        </p:nvSpPr>
        <p:spPr/>
        <p:txBody>
          <a:bodyPr/>
          <a:lstStyle/>
          <a:p>
            <a:pPr>
              <a:defRPr/>
            </a:pPr>
            <a:fld id="{54D4204F-812D-4FC5-9E71-D2C3C37E9CCE}" type="slidenum">
              <a:rPr lang="en-US" smtClean="0"/>
              <a:pPr>
                <a:defRPr/>
              </a:pPr>
              <a:t>39</a:t>
            </a:fld>
            <a:endParaRPr lang="en-US" dirty="0"/>
          </a:p>
        </p:txBody>
      </p:sp>
      <p:sp>
        <p:nvSpPr>
          <p:cNvPr id="32771" name="Content Placeholder 3"/>
          <p:cNvSpPr>
            <a:spLocks noGrp="1" noChangeArrowheads="1"/>
          </p:cNvSpPr>
          <p:nvPr>
            <p:ph idx="1"/>
          </p:nvPr>
        </p:nvSpPr>
        <p:spPr>
          <a:xfrm>
            <a:off x="457200" y="1219200"/>
            <a:ext cx="8229600" cy="4525963"/>
          </a:xfrm>
        </p:spPr>
        <p:txBody>
          <a:bodyPr/>
          <a:lstStyle/>
          <a:p>
            <a:pPr eaLnBrk="1" hangingPunct="1"/>
            <a:r>
              <a:rPr lang="en-US" sz="2400" dirty="0">
                <a:solidFill>
                  <a:schemeClr val="accent6">
                    <a:lumMod val="75000"/>
                  </a:schemeClr>
                </a:solidFill>
                <a:latin typeface="Arial"/>
              </a:rPr>
              <a:t>Institution/college web sites</a:t>
            </a:r>
          </a:p>
          <a:p>
            <a:pPr eaLnBrk="1" hangingPunct="1"/>
            <a:r>
              <a:rPr lang="en-US" sz="2400" dirty="0">
                <a:solidFill>
                  <a:schemeClr val="accent6">
                    <a:lumMod val="75000"/>
                  </a:schemeClr>
                </a:solidFill>
                <a:latin typeface="Arial"/>
              </a:rPr>
              <a:t>Local library resources</a:t>
            </a:r>
          </a:p>
          <a:p>
            <a:pPr eaLnBrk="1" hangingPunct="1"/>
            <a:r>
              <a:rPr lang="en-US" sz="2400" dirty="0">
                <a:solidFill>
                  <a:schemeClr val="accent6">
                    <a:lumMod val="75000"/>
                  </a:schemeClr>
                </a:solidFill>
                <a:latin typeface="Arial"/>
              </a:rPr>
              <a:t>Local businesses, civic organizations and churches</a:t>
            </a:r>
          </a:p>
          <a:p>
            <a:pPr eaLnBrk="1" hangingPunct="1"/>
            <a:r>
              <a:rPr lang="en-US" sz="2400" dirty="0">
                <a:solidFill>
                  <a:schemeClr val="accent6">
                    <a:lumMod val="75000"/>
                  </a:schemeClr>
                </a:solidFill>
                <a:latin typeface="Arial"/>
              </a:rPr>
              <a:t>Parent’s employer(s)</a:t>
            </a:r>
          </a:p>
          <a:p>
            <a:pPr eaLnBrk="1" hangingPunct="1"/>
            <a:r>
              <a:rPr lang="en-US" sz="2400" dirty="0">
                <a:solidFill>
                  <a:srgbClr val="006600"/>
                </a:solidFill>
                <a:latin typeface="Arial"/>
              </a:rPr>
              <a:t>www.hesaa.org</a:t>
            </a:r>
          </a:p>
          <a:p>
            <a:pPr eaLnBrk="1" hangingPunct="1"/>
            <a:r>
              <a:rPr lang="en-US" sz="2400" dirty="0">
                <a:solidFill>
                  <a:srgbClr val="006600"/>
                </a:solidFill>
                <a:latin typeface="Arial"/>
              </a:rPr>
              <a:t>www.fastweb.com</a:t>
            </a:r>
          </a:p>
          <a:p>
            <a:pPr eaLnBrk="1" hangingPunct="1"/>
            <a:r>
              <a:rPr lang="en-US" sz="2400" dirty="0">
                <a:solidFill>
                  <a:srgbClr val="006600"/>
                </a:solidFill>
                <a:latin typeface="Arial"/>
              </a:rPr>
              <a:t>www.collegeboard.org</a:t>
            </a:r>
          </a:p>
          <a:p>
            <a:pPr eaLnBrk="1" hangingPunct="1"/>
            <a:r>
              <a:rPr lang="en-US" sz="2400" dirty="0">
                <a:solidFill>
                  <a:srgbClr val="006600"/>
                </a:solidFill>
                <a:latin typeface="Arial"/>
              </a:rPr>
              <a:t>www.mappingyourfuture.org</a:t>
            </a:r>
          </a:p>
        </p:txBody>
      </p:sp>
      <p:pic>
        <p:nvPicPr>
          <p:cNvPr id="32772" name="Picture 4" descr="j0145885"/>
          <p:cNvPicPr>
            <a:picLocks noChangeAspect="1" noChangeArrowheads="1"/>
          </p:cNvPicPr>
          <p:nvPr/>
        </p:nvPicPr>
        <p:blipFill>
          <a:blip r:embed="rId3" cstate="print"/>
          <a:srcRect/>
          <a:stretch>
            <a:fillRect/>
          </a:stretch>
        </p:blipFill>
        <p:spPr bwMode="auto">
          <a:xfrm>
            <a:off x="5791200" y="3733800"/>
            <a:ext cx="2882900" cy="1770063"/>
          </a:xfrm>
          <a:prstGeom prst="rect">
            <a:avLst/>
          </a:prstGeom>
          <a:noFill/>
          <a:ln w="9525">
            <a:noFill/>
            <a:miter lim="800000"/>
            <a:headEnd/>
            <a:tailEnd/>
          </a:ln>
        </p:spPr>
      </p:pic>
      <p:pic>
        <p:nvPicPr>
          <p:cNvPr id="7" name="Picture 6" descr="8-08 Logo.png"/>
          <p:cNvPicPr>
            <a:picLocks noChangeAspect="1"/>
          </p:cNvPicPr>
          <p:nvPr/>
        </p:nvPicPr>
        <p:blipFill>
          <a:blip r:embed="rId4" cstate="print"/>
          <a:srcRect/>
          <a:stretch>
            <a:fillRect/>
          </a:stretch>
        </p:blipFill>
        <p:spPr bwMode="auto">
          <a:xfrm>
            <a:off x="228600" y="228600"/>
            <a:ext cx="1447800" cy="692150"/>
          </a:xfrm>
          <a:prstGeom prst="rect">
            <a:avLst/>
          </a:prstGeom>
          <a:noFill/>
          <a:ln w="9525">
            <a:noFill/>
            <a:miter lim="800000"/>
            <a:headEnd/>
            <a:tailEnd/>
          </a:ln>
        </p:spPr>
      </p:pic>
      <p:sp>
        <p:nvSpPr>
          <p:cNvPr id="13" name="Rectangle 2"/>
          <p:cNvSpPr txBox="1">
            <a:spLocks noChangeArrowheads="1"/>
          </p:cNvSpPr>
          <p:nvPr/>
        </p:nvSpPr>
        <p:spPr>
          <a:xfrm>
            <a:off x="1676400" y="138113"/>
            <a:ext cx="7315200" cy="70008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008000"/>
                </a:solidFill>
                <a:effectLst/>
                <a:uLnTx/>
                <a:uFillTx/>
                <a:latin typeface="Arial"/>
                <a:ea typeface="+mj-ea"/>
                <a:cs typeface="+mj-cs"/>
              </a:rPr>
              <a:t>Private</a:t>
            </a:r>
            <a:r>
              <a:rPr kumimoji="0" lang="en-US" sz="4200" b="1" i="0" u="none" strike="noStrike" kern="1200" cap="none" spc="0" normalizeH="0" noProof="0" dirty="0">
                <a:ln>
                  <a:noFill/>
                </a:ln>
                <a:solidFill>
                  <a:srgbClr val="008000"/>
                </a:solidFill>
                <a:effectLst/>
                <a:uLnTx/>
                <a:uFillTx/>
                <a:latin typeface="Arial"/>
                <a:ea typeface="+mj-ea"/>
                <a:cs typeface="+mj-cs"/>
              </a:rPr>
              <a:t> Scholarship Search</a:t>
            </a:r>
            <a:endParaRPr kumimoji="0" lang="en-US" sz="4200" b="1" i="0" u="none" strike="noStrike" kern="1200" cap="none" spc="0" normalizeH="0" baseline="0" noProof="0" dirty="0">
              <a:ln>
                <a:noFill/>
              </a:ln>
              <a:solidFill>
                <a:srgbClr val="008000"/>
              </a:solidFill>
              <a:effectLst/>
              <a:uLnTx/>
              <a:uFillTx/>
              <a:latin typeface="Arial"/>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Higher Education Student Assistance Authority</a:t>
            </a:r>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4</a:t>
            </a:fld>
            <a:endParaRPr lang="en-US" dirty="0"/>
          </a:p>
        </p:txBody>
      </p:sp>
      <p:sp>
        <p:nvSpPr>
          <p:cNvPr id="5122" name="Rectangle 2"/>
          <p:cNvSpPr>
            <a:spLocks noGrp="1" noChangeArrowheads="1"/>
          </p:cNvSpPr>
          <p:nvPr>
            <p:ph type="title"/>
          </p:nvPr>
        </p:nvSpPr>
        <p:spPr>
          <a:xfrm>
            <a:off x="1676400" y="138113"/>
            <a:ext cx="7467600" cy="776287"/>
          </a:xfrm>
        </p:spPr>
        <p:txBody>
          <a:bodyPr>
            <a:normAutofit/>
          </a:bodyPr>
          <a:lstStyle/>
          <a:p>
            <a:r>
              <a:rPr lang="en-US" sz="4200" b="1" dirty="0">
                <a:solidFill>
                  <a:srgbClr val="008000"/>
                </a:solidFill>
                <a:latin typeface="Arial"/>
              </a:rPr>
              <a:t>Goals of Financial Aid Office</a:t>
            </a:r>
          </a:p>
        </p:txBody>
      </p:sp>
      <p:sp>
        <p:nvSpPr>
          <p:cNvPr id="5123" name="Rectangle 3"/>
          <p:cNvSpPr>
            <a:spLocks noGrp="1" noChangeArrowheads="1"/>
          </p:cNvSpPr>
          <p:nvPr>
            <p:ph idx="1"/>
          </p:nvPr>
        </p:nvSpPr>
        <p:spPr>
          <a:xfrm>
            <a:off x="914400" y="1143000"/>
            <a:ext cx="7239000" cy="4495800"/>
          </a:xfrm>
        </p:spPr>
        <p:txBody>
          <a:bodyPr>
            <a:normAutofit fontScale="92500" lnSpcReduction="20000"/>
          </a:bodyPr>
          <a:lstStyle/>
          <a:p>
            <a:pPr>
              <a:spcBef>
                <a:spcPct val="50000"/>
              </a:spcBef>
            </a:pPr>
            <a:r>
              <a:rPr lang="en-US" b="0" dirty="0">
                <a:latin typeface="Arial"/>
              </a:rPr>
              <a:t>Primary goal is to assist students in paying for college and is achieved by:</a:t>
            </a:r>
          </a:p>
          <a:p>
            <a:pPr marL="793750" lvl="1" indent="-336550">
              <a:spcBef>
                <a:spcPct val="50000"/>
              </a:spcBef>
            </a:pPr>
            <a:r>
              <a:rPr lang="en-US" b="0" dirty="0">
                <a:solidFill>
                  <a:schemeClr val="accent6">
                    <a:lumMod val="75000"/>
                  </a:schemeClr>
                </a:solidFill>
                <a:latin typeface="Arial"/>
              </a:rPr>
              <a:t>Evaluating family’s ability to pay for educational costs</a:t>
            </a:r>
          </a:p>
          <a:p>
            <a:pPr marL="793750" lvl="1" indent="-336550">
              <a:spcBef>
                <a:spcPct val="50000"/>
              </a:spcBef>
            </a:pPr>
            <a:r>
              <a:rPr lang="en-US" b="0" dirty="0">
                <a:solidFill>
                  <a:schemeClr val="accent6">
                    <a:lumMod val="75000"/>
                  </a:schemeClr>
                </a:solidFill>
                <a:latin typeface="Arial"/>
              </a:rPr>
              <a:t>Distributing limited resources in an equitable manner</a:t>
            </a:r>
          </a:p>
          <a:p>
            <a:pPr marL="793750" lvl="1" indent="-336550">
              <a:spcBef>
                <a:spcPct val="50000"/>
              </a:spcBef>
            </a:pPr>
            <a:r>
              <a:rPr lang="en-US" b="0" dirty="0">
                <a:solidFill>
                  <a:schemeClr val="accent6">
                    <a:lumMod val="75000"/>
                  </a:schemeClr>
                </a:solidFill>
                <a:latin typeface="Arial"/>
              </a:rPr>
              <a:t>Providing a balance of gift aid and self-help aid</a:t>
            </a:r>
          </a:p>
          <a:p>
            <a:pPr marL="793750" lvl="1" indent="-336550">
              <a:spcBef>
                <a:spcPct val="50000"/>
              </a:spcBef>
            </a:pPr>
            <a:r>
              <a:rPr lang="en-US" dirty="0">
                <a:solidFill>
                  <a:schemeClr val="accent6">
                    <a:lumMod val="75000"/>
                  </a:schemeClr>
                </a:solidFill>
                <a:latin typeface="Arial"/>
              </a:rPr>
              <a:t>Implement federal and state regulations for their college/university</a:t>
            </a:r>
            <a:endParaRPr lang="en-US" b="0" dirty="0">
              <a:solidFill>
                <a:schemeClr val="accent6">
                  <a:lumMod val="75000"/>
                </a:schemeClr>
              </a:solidFill>
              <a:latin typeface="Arial"/>
            </a:endParaRP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40</a:t>
            </a:fld>
            <a:endParaRPr lang="en-US" dirty="0"/>
          </a:p>
        </p:txBody>
      </p:sp>
      <p:sp>
        <p:nvSpPr>
          <p:cNvPr id="15363" name="Rectangle 3"/>
          <p:cNvSpPr>
            <a:spLocks noGrp="1" noChangeArrowheads="1"/>
          </p:cNvSpPr>
          <p:nvPr>
            <p:ph idx="1"/>
          </p:nvPr>
        </p:nvSpPr>
        <p:spPr>
          <a:xfrm>
            <a:off x="457200" y="1295400"/>
            <a:ext cx="8229600" cy="4114800"/>
          </a:xfrm>
        </p:spPr>
        <p:txBody>
          <a:bodyPr>
            <a:normAutofit fontScale="85000" lnSpcReduction="10000"/>
          </a:bodyPr>
          <a:lstStyle/>
          <a:p>
            <a:pPr eaLnBrk="1" hangingPunct="1">
              <a:spcBef>
                <a:spcPct val="0"/>
              </a:spcBef>
              <a:spcAft>
                <a:spcPts val="1200"/>
              </a:spcAft>
            </a:pPr>
            <a:r>
              <a:rPr lang="en-US" b="0" dirty="0">
                <a:solidFill>
                  <a:schemeClr val="accent6">
                    <a:lumMod val="75000"/>
                  </a:schemeClr>
                </a:solidFill>
                <a:latin typeface="Arial"/>
              </a:rPr>
              <a:t>NJBEST is the only 529 Savings Plan to award a scholarship ranging from $500-$1,500</a:t>
            </a:r>
          </a:p>
          <a:p>
            <a:pPr eaLnBrk="1" hangingPunct="1">
              <a:spcBef>
                <a:spcPct val="0"/>
              </a:spcBef>
              <a:spcAft>
                <a:spcPts val="1200"/>
              </a:spcAft>
            </a:pPr>
            <a:r>
              <a:rPr lang="en-US" b="0" dirty="0">
                <a:solidFill>
                  <a:schemeClr val="accent6">
                    <a:lumMod val="75000"/>
                  </a:schemeClr>
                </a:solidFill>
                <a:latin typeface="Arial"/>
              </a:rPr>
              <a:t>Funding for NJBEST scholarships comes from HESAA</a:t>
            </a:r>
          </a:p>
          <a:p>
            <a:pPr eaLnBrk="1" hangingPunct="1">
              <a:spcBef>
                <a:spcPct val="0"/>
              </a:spcBef>
              <a:spcAft>
                <a:spcPts val="1200"/>
              </a:spcAft>
            </a:pPr>
            <a:r>
              <a:rPr lang="en-US" b="0" dirty="0">
                <a:solidFill>
                  <a:schemeClr val="accent6">
                    <a:lumMod val="75000"/>
                  </a:schemeClr>
                </a:solidFill>
                <a:latin typeface="Arial"/>
              </a:rPr>
              <a:t>Earnings on the NJBEST Plan are tax free when used to pay for the qualified higher education expenses of an NJBEST beneficiary</a:t>
            </a:r>
          </a:p>
          <a:p>
            <a:pPr eaLnBrk="1" hangingPunct="1">
              <a:spcBef>
                <a:spcPct val="0"/>
              </a:spcBef>
              <a:spcAft>
                <a:spcPts val="1200"/>
              </a:spcAft>
            </a:pPr>
            <a:r>
              <a:rPr lang="en-US" dirty="0">
                <a:solidFill>
                  <a:schemeClr val="accent6">
                    <a:lumMod val="75000"/>
                  </a:schemeClr>
                </a:solidFill>
                <a:latin typeface="Arial"/>
              </a:rPr>
              <a:t>Limit how much can be contributed annually</a:t>
            </a:r>
            <a:endParaRPr lang="en-US" b="0" dirty="0">
              <a:solidFill>
                <a:schemeClr val="accent6">
                  <a:lumMod val="75000"/>
                </a:schemeClr>
              </a:solidFill>
              <a:latin typeface="Arial"/>
            </a:endParaRP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11" name="Rectangle 2"/>
          <p:cNvSpPr txBox="1">
            <a:spLocks noChangeArrowheads="1"/>
          </p:cNvSpPr>
          <p:nvPr/>
        </p:nvSpPr>
        <p:spPr>
          <a:xfrm>
            <a:off x="1371600" y="138113"/>
            <a:ext cx="7772400" cy="70008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Arial"/>
                <a:ea typeface="+mj-ea"/>
                <a:cs typeface="+mj-cs"/>
              </a:rPr>
              <a:t>NJBEST </a:t>
            </a:r>
            <a:br>
              <a:rPr kumimoji="0" lang="en-US" sz="3200" b="1" i="0" u="none" strike="noStrike" kern="1200" cap="none" spc="0" normalizeH="0" baseline="0" noProof="0" dirty="0">
                <a:ln>
                  <a:noFill/>
                </a:ln>
                <a:solidFill>
                  <a:srgbClr val="008000"/>
                </a:solidFill>
                <a:effectLst/>
                <a:uLnTx/>
                <a:uFillTx/>
                <a:latin typeface="Arial"/>
                <a:ea typeface="+mj-ea"/>
                <a:cs typeface="+mj-cs"/>
              </a:rPr>
            </a:br>
            <a:r>
              <a:rPr kumimoji="0" lang="en-US" sz="3200" b="1" i="0" u="none" strike="noStrike" kern="1200" cap="none" spc="0" normalizeH="0" baseline="0" noProof="0" dirty="0">
                <a:ln>
                  <a:noFill/>
                </a:ln>
                <a:solidFill>
                  <a:srgbClr val="008000"/>
                </a:solidFill>
                <a:effectLst/>
                <a:uLnTx/>
                <a:uFillTx/>
                <a:latin typeface="Arial"/>
                <a:ea typeface="+mj-ea"/>
                <a:cs typeface="+mj-cs"/>
              </a:rPr>
              <a:t>College Savings Plan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41</a:t>
            </a:fld>
            <a:endParaRPr lang="en-US" dirty="0"/>
          </a:p>
        </p:txBody>
      </p:sp>
      <p:sp>
        <p:nvSpPr>
          <p:cNvPr id="33794" name="Rectangle 2"/>
          <p:cNvSpPr>
            <a:spLocks noGrp="1" noChangeArrowheads="1"/>
          </p:cNvSpPr>
          <p:nvPr>
            <p:ph type="title"/>
          </p:nvPr>
        </p:nvSpPr>
        <p:spPr>
          <a:xfrm>
            <a:off x="1752600" y="138113"/>
            <a:ext cx="7391400" cy="776287"/>
          </a:xfrm>
        </p:spPr>
        <p:txBody>
          <a:bodyPr>
            <a:normAutofit/>
          </a:bodyPr>
          <a:lstStyle/>
          <a:p>
            <a:r>
              <a:rPr lang="en-US" sz="4200" b="1" dirty="0">
                <a:solidFill>
                  <a:srgbClr val="008000"/>
                </a:solidFill>
                <a:latin typeface="Arial"/>
              </a:rPr>
              <a:t>HESAA Services</a:t>
            </a:r>
          </a:p>
        </p:txBody>
      </p:sp>
      <p:sp>
        <p:nvSpPr>
          <p:cNvPr id="33795" name="Rectangle 3"/>
          <p:cNvSpPr>
            <a:spLocks noGrp="1" noChangeArrowheads="1"/>
          </p:cNvSpPr>
          <p:nvPr>
            <p:ph idx="1"/>
          </p:nvPr>
        </p:nvSpPr>
        <p:spPr>
          <a:xfrm>
            <a:off x="1828800" y="1066800"/>
            <a:ext cx="5894387" cy="4524548"/>
          </a:xfrm>
        </p:spPr>
        <p:txBody>
          <a:bodyPr>
            <a:normAutofit fontScale="92500" lnSpcReduction="20000"/>
          </a:bodyPr>
          <a:lstStyle/>
          <a:p>
            <a:pPr>
              <a:spcBef>
                <a:spcPct val="50000"/>
              </a:spcBef>
            </a:pPr>
            <a:r>
              <a:rPr lang="en-US" dirty="0">
                <a:solidFill>
                  <a:schemeClr val="accent6">
                    <a:lumMod val="75000"/>
                  </a:schemeClr>
                </a:solidFill>
                <a:latin typeface="Arial"/>
              </a:rPr>
              <a:t>Web Sites</a:t>
            </a:r>
          </a:p>
          <a:p>
            <a:pPr lvl="1">
              <a:spcBef>
                <a:spcPct val="50000"/>
              </a:spcBef>
              <a:buClr>
                <a:schemeClr val="tx1"/>
              </a:buClr>
              <a:buNone/>
            </a:pPr>
            <a:r>
              <a:rPr lang="en-US" sz="2800" b="1" dirty="0">
                <a:solidFill>
                  <a:schemeClr val="accent1">
                    <a:lumMod val="75000"/>
                  </a:schemeClr>
                </a:solidFill>
                <a:latin typeface="Arial"/>
              </a:rPr>
              <a:t>www.hesaa.org</a:t>
            </a:r>
          </a:p>
          <a:p>
            <a:pPr lvl="1">
              <a:spcBef>
                <a:spcPct val="50000"/>
              </a:spcBef>
              <a:buClr>
                <a:schemeClr val="tx1"/>
              </a:buClr>
              <a:buNone/>
            </a:pPr>
            <a:r>
              <a:rPr lang="en-US" b="1" dirty="0">
                <a:solidFill>
                  <a:schemeClr val="accent1">
                    <a:lumMod val="75000"/>
                  </a:schemeClr>
                </a:solidFill>
                <a:latin typeface="Arial"/>
              </a:rPr>
              <a:t>www.njgrants.org</a:t>
            </a:r>
          </a:p>
          <a:p>
            <a:pPr lvl="1">
              <a:spcBef>
                <a:spcPct val="50000"/>
              </a:spcBef>
              <a:buClr>
                <a:schemeClr val="tx1"/>
              </a:buClr>
              <a:buNone/>
            </a:pPr>
            <a:r>
              <a:rPr lang="en-US" sz="2800" b="1" dirty="0">
                <a:solidFill>
                  <a:schemeClr val="accent1">
                    <a:lumMod val="75000"/>
                  </a:schemeClr>
                </a:solidFill>
                <a:latin typeface="Arial"/>
              </a:rPr>
              <a:t>www.njclass.org</a:t>
            </a:r>
          </a:p>
          <a:p>
            <a:pPr>
              <a:spcBef>
                <a:spcPct val="50000"/>
              </a:spcBef>
            </a:pPr>
            <a:r>
              <a:rPr lang="en-US" dirty="0">
                <a:solidFill>
                  <a:schemeClr val="accent6">
                    <a:lumMod val="75000"/>
                  </a:schemeClr>
                </a:solidFill>
                <a:latin typeface="Arial"/>
              </a:rPr>
              <a:t>Customer Care Line</a:t>
            </a:r>
          </a:p>
          <a:p>
            <a:pPr lvl="1">
              <a:spcBef>
                <a:spcPct val="50000"/>
              </a:spcBef>
              <a:buClr>
                <a:schemeClr val="tx1"/>
              </a:buClr>
              <a:buNone/>
            </a:pPr>
            <a:r>
              <a:rPr lang="en-US" sz="2800" dirty="0">
                <a:solidFill>
                  <a:schemeClr val="accent6">
                    <a:lumMod val="75000"/>
                  </a:schemeClr>
                </a:solidFill>
                <a:latin typeface="Arial"/>
              </a:rPr>
              <a:t>	</a:t>
            </a:r>
            <a:r>
              <a:rPr lang="en-US" sz="2800" b="1" dirty="0">
                <a:solidFill>
                  <a:schemeClr val="accent6">
                    <a:lumMod val="75000"/>
                  </a:schemeClr>
                </a:solidFill>
                <a:latin typeface="Arial"/>
              </a:rPr>
              <a:t>609-584-4480</a:t>
            </a:r>
          </a:p>
          <a:p>
            <a:pPr>
              <a:spcBef>
                <a:spcPct val="50000"/>
              </a:spcBef>
            </a:pPr>
            <a:r>
              <a:rPr lang="en-US" dirty="0">
                <a:solidFill>
                  <a:schemeClr val="accent6">
                    <a:lumMod val="75000"/>
                  </a:schemeClr>
                </a:solidFill>
                <a:latin typeface="Arial"/>
              </a:rPr>
              <a:t>NJBEST</a:t>
            </a:r>
          </a:p>
          <a:p>
            <a:pPr>
              <a:spcBef>
                <a:spcPct val="50000"/>
              </a:spcBef>
            </a:pPr>
            <a:r>
              <a:rPr lang="en-US" dirty="0">
                <a:solidFill>
                  <a:schemeClr val="accent6">
                    <a:lumMod val="75000"/>
                  </a:schemeClr>
                </a:solidFill>
                <a:latin typeface="Arial"/>
              </a:rPr>
              <a:t>MappingYourFuture.org</a:t>
            </a: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8" name="TextBox 7"/>
          <p:cNvSpPr txBox="1"/>
          <p:nvPr/>
        </p:nvSpPr>
        <p:spPr>
          <a:xfrm>
            <a:off x="838200" y="2057400"/>
            <a:ext cx="7467600" cy="1015663"/>
          </a:xfrm>
          <a:prstGeom prst="rect">
            <a:avLst/>
          </a:prstGeom>
          <a:noFill/>
        </p:spPr>
        <p:txBody>
          <a:bodyPr wrap="square" rtlCol="0">
            <a:spAutoFit/>
          </a:bodyPr>
          <a:lstStyle/>
          <a:p>
            <a:pPr algn="ctr"/>
            <a:r>
              <a:rPr lang="en-US" sz="6000" b="1" dirty="0">
                <a:solidFill>
                  <a:srgbClr val="008000"/>
                </a:solidFill>
                <a:latin typeface="Arial"/>
              </a:rPr>
              <a:t>Questions?</a:t>
            </a:r>
          </a:p>
        </p:txBody>
      </p:sp>
      <p:sp>
        <p:nvSpPr>
          <p:cNvPr id="10" name="Footer Placeholder 3"/>
          <p:cNvSpPr>
            <a:spLocks noGrp="1"/>
          </p:cNvSpPr>
          <p:nvPr>
            <p:ph type="ftr" sz="quarter" idx="11"/>
          </p:nvPr>
        </p:nvSpPr>
        <p:spPr/>
        <p:txBody>
          <a:bodyPr/>
          <a:lstStyle/>
          <a:p>
            <a:pPr>
              <a:defRPr/>
            </a:pPr>
            <a:r>
              <a:rPr lang="en-US" dirty="0"/>
              <a:t>Higher Education Student Assistance Authority</a:t>
            </a:r>
          </a:p>
        </p:txBody>
      </p:sp>
      <p:sp>
        <p:nvSpPr>
          <p:cNvPr id="11" name="Slide Number Placeholder 5"/>
          <p:cNvSpPr>
            <a:spLocks noGrp="1"/>
          </p:cNvSpPr>
          <p:nvPr>
            <p:ph type="sldNum" sz="quarter" idx="12"/>
          </p:nvPr>
        </p:nvSpPr>
        <p:spPr/>
        <p:txBody>
          <a:bodyPr/>
          <a:lstStyle/>
          <a:p>
            <a:pPr>
              <a:defRPr/>
            </a:pPr>
            <a:fld id="{54D4204F-812D-4FC5-9E71-D2C3C37E9CCE}"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Higher Education Student Assistance Authority</a:t>
            </a:r>
            <a:endParaRPr lang="en-US" dirty="0"/>
          </a:p>
        </p:txBody>
      </p:sp>
      <p:sp>
        <p:nvSpPr>
          <p:cNvPr id="3" name="Slide Number Placeholder 2"/>
          <p:cNvSpPr>
            <a:spLocks noGrp="1"/>
          </p:cNvSpPr>
          <p:nvPr>
            <p:ph type="sldNum" sz="quarter" idx="12"/>
          </p:nvPr>
        </p:nvSpPr>
        <p:spPr/>
        <p:txBody>
          <a:bodyPr/>
          <a:lstStyle/>
          <a:p>
            <a:pPr>
              <a:defRPr/>
            </a:pPr>
            <a:fld id="{54D4204F-812D-4FC5-9E71-D2C3C37E9CCE}" type="slidenum">
              <a:rPr lang="en-US" smtClean="0"/>
              <a:pPr>
                <a:defRPr/>
              </a:pPr>
              <a:t>43</a:t>
            </a:fld>
            <a:endParaRPr lang="en-US" dirty="0"/>
          </a:p>
        </p:txBody>
      </p:sp>
      <p:sp>
        <p:nvSpPr>
          <p:cNvPr id="4" name="Title 3"/>
          <p:cNvSpPr>
            <a:spLocks noGrp="1"/>
          </p:cNvSpPr>
          <p:nvPr>
            <p:ph type="title"/>
          </p:nvPr>
        </p:nvSpPr>
        <p:spPr/>
        <p:txBody>
          <a:bodyPr>
            <a:normAutofit/>
          </a:bodyPr>
          <a:lstStyle/>
          <a:p>
            <a:r>
              <a:rPr lang="en-US" b="1" dirty="0">
                <a:solidFill>
                  <a:srgbClr val="008000"/>
                </a:solidFill>
              </a:rPr>
              <a:t>RCGC OPEN HOUSE</a:t>
            </a:r>
          </a:p>
        </p:txBody>
      </p:sp>
      <p:sp>
        <p:nvSpPr>
          <p:cNvPr id="5" name="Content Placeholder 4"/>
          <p:cNvSpPr>
            <a:spLocks noGrp="1"/>
          </p:cNvSpPr>
          <p:nvPr>
            <p:ph idx="1"/>
          </p:nvPr>
        </p:nvSpPr>
        <p:spPr/>
        <p:txBody>
          <a:bodyPr/>
          <a:lstStyle/>
          <a:p>
            <a:r>
              <a:rPr lang="en-US" dirty="0"/>
              <a:t>Thursday, October 13</a:t>
            </a:r>
            <a:r>
              <a:rPr lang="en-US" baseline="30000" dirty="0"/>
              <a:t>th</a:t>
            </a:r>
            <a:r>
              <a:rPr lang="en-US" dirty="0"/>
              <a:t> </a:t>
            </a:r>
          </a:p>
          <a:p>
            <a:r>
              <a:rPr lang="en-US" dirty="0"/>
              <a:t>5:30 pm to 8 pm</a:t>
            </a:r>
          </a:p>
          <a:p>
            <a:r>
              <a:rPr lang="en-US" dirty="0"/>
              <a:t>120 colleges and universities</a:t>
            </a:r>
          </a:p>
        </p:txBody>
      </p:sp>
    </p:spTree>
    <p:extLst>
      <p:ext uri="{BB962C8B-B14F-4D97-AF65-F5344CB8AC3E}">
        <p14:creationId xmlns:p14="http://schemas.microsoft.com/office/powerpoint/2010/main" val="367077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8-08 Logo.png"/>
          <p:cNvPicPr>
            <a:picLocks noChangeAspect="1"/>
          </p:cNvPicPr>
          <p:nvPr/>
        </p:nvPicPr>
        <p:blipFill>
          <a:blip r:embed="rId3" cstate="print"/>
          <a:srcRect/>
          <a:stretch>
            <a:fillRect/>
          </a:stretch>
        </p:blipFill>
        <p:spPr bwMode="auto">
          <a:xfrm>
            <a:off x="3048000" y="3505200"/>
            <a:ext cx="3276600" cy="1301750"/>
          </a:xfrm>
          <a:prstGeom prst="rect">
            <a:avLst/>
          </a:prstGeom>
          <a:noFill/>
          <a:ln w="9525">
            <a:noFill/>
            <a:miter lim="800000"/>
            <a:headEnd/>
            <a:tailEnd/>
          </a:ln>
        </p:spPr>
      </p:pic>
      <p:pic>
        <p:nvPicPr>
          <p:cNvPr id="6" name="Picture 5" descr="8-08 Logo.png"/>
          <p:cNvPicPr>
            <a:picLocks noChangeAspect="1"/>
          </p:cNvPicPr>
          <p:nvPr/>
        </p:nvPicPr>
        <p:blipFill>
          <a:blip r:embed="rId4" cstate="print"/>
          <a:srcRect/>
          <a:stretch>
            <a:fillRect/>
          </a:stretch>
        </p:blipFill>
        <p:spPr bwMode="auto">
          <a:xfrm>
            <a:off x="228600" y="228600"/>
            <a:ext cx="1447800" cy="692150"/>
          </a:xfrm>
          <a:prstGeom prst="rect">
            <a:avLst/>
          </a:prstGeom>
          <a:noFill/>
          <a:ln w="9525">
            <a:noFill/>
            <a:miter lim="800000"/>
            <a:headEnd/>
            <a:tailEnd/>
          </a:ln>
        </p:spPr>
      </p:pic>
      <p:sp>
        <p:nvSpPr>
          <p:cNvPr id="8" name="TextBox 7"/>
          <p:cNvSpPr txBox="1"/>
          <p:nvPr/>
        </p:nvSpPr>
        <p:spPr>
          <a:xfrm>
            <a:off x="838200" y="2057400"/>
            <a:ext cx="7467600" cy="1015663"/>
          </a:xfrm>
          <a:prstGeom prst="rect">
            <a:avLst/>
          </a:prstGeom>
          <a:noFill/>
        </p:spPr>
        <p:txBody>
          <a:bodyPr wrap="square" rtlCol="0">
            <a:spAutoFit/>
          </a:bodyPr>
          <a:lstStyle/>
          <a:p>
            <a:pPr algn="ctr"/>
            <a:r>
              <a:rPr lang="en-US" sz="6000" b="1" dirty="0">
                <a:solidFill>
                  <a:srgbClr val="008000"/>
                </a:solidFill>
                <a:latin typeface="Arial"/>
              </a:rPr>
              <a:t>Thank you</a:t>
            </a:r>
          </a:p>
        </p:txBody>
      </p:sp>
      <p:sp>
        <p:nvSpPr>
          <p:cNvPr id="10" name="Footer Placeholder 3"/>
          <p:cNvSpPr>
            <a:spLocks noGrp="1"/>
          </p:cNvSpPr>
          <p:nvPr>
            <p:ph type="ftr" sz="quarter" idx="11"/>
          </p:nvPr>
        </p:nvSpPr>
        <p:spPr/>
        <p:txBody>
          <a:bodyPr/>
          <a:lstStyle/>
          <a:p>
            <a:pPr>
              <a:defRPr/>
            </a:pPr>
            <a:r>
              <a:rPr lang="en-US" dirty="0"/>
              <a:t>Higher Education Student Assistance Authority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solidFill>
                  <a:srgbClr val="2A6CAA"/>
                </a:solidFill>
              </a:rPr>
              <a:pPr>
                <a:defRPr/>
              </a:pPr>
              <a:t>5</a:t>
            </a:fld>
            <a:endParaRPr lang="en-US" dirty="0">
              <a:solidFill>
                <a:srgbClr val="2A6CAA"/>
              </a:solidFill>
            </a:endParaRPr>
          </a:p>
        </p:txBody>
      </p:sp>
      <p:sp>
        <p:nvSpPr>
          <p:cNvPr id="6146" name="Rectangle 1026"/>
          <p:cNvSpPr>
            <a:spLocks noGrp="1" noChangeArrowheads="1"/>
          </p:cNvSpPr>
          <p:nvPr>
            <p:ph type="title"/>
          </p:nvPr>
        </p:nvSpPr>
        <p:spPr>
          <a:xfrm>
            <a:off x="381000" y="1219200"/>
            <a:ext cx="4038600" cy="776287"/>
          </a:xfrm>
          <a:solidFill>
            <a:srgbClr val="008000"/>
          </a:solidFill>
          <a:ln>
            <a:solidFill>
              <a:schemeClr val="accent1"/>
            </a:solidFill>
          </a:ln>
        </p:spPr>
        <p:txBody>
          <a:bodyPr lIns="92075" tIns="46038" rIns="92075" bIns="46038">
            <a:normAutofit/>
          </a:bodyPr>
          <a:lstStyle/>
          <a:p>
            <a:r>
              <a:rPr lang="en-US" sz="2900" b="1" dirty="0">
                <a:solidFill>
                  <a:schemeClr val="bg1"/>
                </a:solidFill>
                <a:latin typeface="Arial"/>
              </a:rPr>
              <a:t>Help!  Sources of Aid </a:t>
            </a:r>
          </a:p>
        </p:txBody>
      </p:sp>
      <p:sp>
        <p:nvSpPr>
          <p:cNvPr id="6147" name="Rectangle 1027"/>
          <p:cNvSpPr>
            <a:spLocks noGrp="1" noChangeArrowheads="1"/>
          </p:cNvSpPr>
          <p:nvPr>
            <p:ph idx="1"/>
          </p:nvPr>
        </p:nvSpPr>
        <p:spPr>
          <a:xfrm>
            <a:off x="381000" y="1981200"/>
            <a:ext cx="4038600" cy="3352800"/>
          </a:xfrm>
          <a:noFill/>
          <a:ln>
            <a:solidFill>
              <a:schemeClr val="accent1"/>
            </a:solidFill>
          </a:ln>
        </p:spPr>
        <p:txBody>
          <a:bodyPr lIns="92075" tIns="46038" rIns="92075" bIns="46038">
            <a:normAutofit fontScale="70000" lnSpcReduction="20000"/>
          </a:bodyPr>
          <a:lstStyle/>
          <a:p>
            <a:pPr>
              <a:lnSpc>
                <a:spcPct val="150000"/>
              </a:lnSpc>
              <a:spcBef>
                <a:spcPts val="0"/>
              </a:spcBef>
            </a:pPr>
            <a:r>
              <a:rPr lang="en-US" sz="3300" b="0" dirty="0">
                <a:solidFill>
                  <a:schemeClr val="accent6">
                    <a:lumMod val="75000"/>
                  </a:schemeClr>
                </a:solidFill>
                <a:latin typeface="Arial"/>
              </a:rPr>
              <a:t>Federal </a:t>
            </a:r>
          </a:p>
          <a:p>
            <a:pPr>
              <a:lnSpc>
                <a:spcPct val="150000"/>
              </a:lnSpc>
              <a:spcBef>
                <a:spcPts val="0"/>
              </a:spcBef>
            </a:pPr>
            <a:r>
              <a:rPr lang="en-US" sz="3300" b="0" dirty="0">
                <a:solidFill>
                  <a:schemeClr val="accent6">
                    <a:lumMod val="75000"/>
                  </a:schemeClr>
                </a:solidFill>
                <a:latin typeface="Arial"/>
              </a:rPr>
              <a:t>State of New Jersey</a:t>
            </a:r>
          </a:p>
          <a:p>
            <a:pPr>
              <a:lnSpc>
                <a:spcPct val="150000"/>
              </a:lnSpc>
              <a:spcBef>
                <a:spcPts val="0"/>
              </a:spcBef>
            </a:pPr>
            <a:r>
              <a:rPr lang="en-US" sz="3300" b="0" dirty="0">
                <a:solidFill>
                  <a:schemeClr val="accent6">
                    <a:lumMod val="75000"/>
                  </a:schemeClr>
                </a:solidFill>
                <a:latin typeface="Arial"/>
              </a:rPr>
              <a:t>The College/University</a:t>
            </a:r>
          </a:p>
          <a:p>
            <a:pPr>
              <a:lnSpc>
                <a:spcPct val="150000"/>
              </a:lnSpc>
              <a:spcBef>
                <a:spcPts val="0"/>
              </a:spcBef>
            </a:pPr>
            <a:r>
              <a:rPr lang="en-US" sz="3300" b="0" dirty="0">
                <a:solidFill>
                  <a:schemeClr val="accent6">
                    <a:lumMod val="75000"/>
                  </a:schemeClr>
                </a:solidFill>
                <a:latin typeface="Arial"/>
              </a:rPr>
              <a:t>Outside Organizations</a:t>
            </a:r>
          </a:p>
          <a:p>
            <a:pPr lvl="1">
              <a:lnSpc>
                <a:spcPct val="150000"/>
              </a:lnSpc>
              <a:spcBef>
                <a:spcPts val="0"/>
              </a:spcBef>
            </a:pPr>
            <a:r>
              <a:rPr lang="en-US" sz="2600" b="0" dirty="0">
                <a:latin typeface="Arial"/>
              </a:rPr>
              <a:t>Civic organizations (ex.-local Rotary Club), parent’s employer, high school awards</a:t>
            </a: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
        <p:nvSpPr>
          <p:cNvPr id="8" name="Rectangle 3"/>
          <p:cNvSpPr txBox="1">
            <a:spLocks noChangeArrowheads="1"/>
          </p:cNvSpPr>
          <p:nvPr/>
        </p:nvSpPr>
        <p:spPr>
          <a:xfrm>
            <a:off x="4572000" y="1981200"/>
            <a:ext cx="3962400" cy="3352800"/>
          </a:xfrm>
          <a:prstGeom prst="rect">
            <a:avLst/>
          </a:prstGeom>
          <a:noFill/>
          <a:ln>
            <a:solidFill>
              <a:schemeClr val="accent1"/>
            </a:solidFill>
          </a:ln>
        </p:spPr>
        <p:txBody>
          <a:bodyPr vert="horz" lIns="92075" tIns="46038" rIns="92075" bIns="46038" rtlCol="0">
            <a:normAutofit/>
          </a:bodyPr>
          <a:lstStyle/>
          <a:p>
            <a:pPr marL="342900" marR="0" lvl="0" indent="-342900" algn="l" defTabSz="914400" rtl="0" eaLnBrk="1" fontAlgn="auto" latinLnBrk="0" hangingPunct="1">
              <a:lnSpc>
                <a:spcPct val="130000"/>
              </a:lnSpc>
              <a:spcBef>
                <a:spcPts val="0"/>
              </a:spcBef>
              <a:spcAft>
                <a:spcPts val="0"/>
              </a:spcAft>
              <a:buClrTx/>
              <a:buSzTx/>
              <a:buFont typeface="Arial" pitchFamily="34" charset="0"/>
              <a:buChar char="•"/>
              <a:tabLst/>
              <a:defRPr/>
            </a:pPr>
            <a:r>
              <a:rPr kumimoji="0" lang="en-US" sz="2300" b="0" i="0" u="none" strike="noStrike" kern="1200" cap="none" spc="0" normalizeH="0" baseline="0" noProof="0" dirty="0">
                <a:ln>
                  <a:noFill/>
                </a:ln>
                <a:solidFill>
                  <a:schemeClr val="accent6">
                    <a:lumMod val="75000"/>
                  </a:schemeClr>
                </a:solidFill>
                <a:effectLst/>
                <a:uLnTx/>
                <a:uFillTx/>
                <a:latin typeface="Arial"/>
                <a:ea typeface="+mn-ea"/>
                <a:cs typeface="+mn-cs"/>
              </a:rPr>
              <a:t>Grants</a:t>
            </a:r>
          </a:p>
          <a:p>
            <a:pPr marL="342900" marR="0" lvl="0" indent="-342900" algn="l" defTabSz="914400" rtl="0" eaLnBrk="1" fontAlgn="auto" latinLnBrk="0" hangingPunct="1">
              <a:lnSpc>
                <a:spcPct val="130000"/>
              </a:lnSpc>
              <a:spcBef>
                <a:spcPts val="0"/>
              </a:spcBef>
              <a:spcAft>
                <a:spcPts val="0"/>
              </a:spcAft>
              <a:buClrTx/>
              <a:buSzTx/>
              <a:buFont typeface="Arial" pitchFamily="34" charset="0"/>
              <a:buChar char="•"/>
              <a:tabLst/>
              <a:defRPr/>
            </a:pPr>
            <a:r>
              <a:rPr kumimoji="0" lang="en-US" sz="2300" b="0" i="0" u="none" strike="noStrike" kern="1200" cap="none" spc="0" normalizeH="0" baseline="0" noProof="0" dirty="0">
                <a:ln>
                  <a:noFill/>
                </a:ln>
                <a:solidFill>
                  <a:schemeClr val="accent6">
                    <a:lumMod val="75000"/>
                  </a:schemeClr>
                </a:solidFill>
                <a:effectLst/>
                <a:uLnTx/>
                <a:uFillTx/>
                <a:latin typeface="Arial"/>
                <a:ea typeface="+mn-ea"/>
                <a:cs typeface="+mn-cs"/>
              </a:rPr>
              <a:t>Scholarships</a:t>
            </a:r>
          </a:p>
          <a:p>
            <a:pPr marL="342900" marR="0" lvl="0" indent="-342900" algn="l" defTabSz="914400" rtl="0" eaLnBrk="1" fontAlgn="auto" latinLnBrk="0" hangingPunct="1">
              <a:lnSpc>
                <a:spcPct val="130000"/>
              </a:lnSpc>
              <a:spcBef>
                <a:spcPts val="0"/>
              </a:spcBef>
              <a:spcAft>
                <a:spcPts val="0"/>
              </a:spcAft>
              <a:buClrTx/>
              <a:buSzTx/>
              <a:buFont typeface="Arial" pitchFamily="34" charset="0"/>
              <a:buChar char="•"/>
              <a:tabLst/>
              <a:defRPr/>
            </a:pPr>
            <a:r>
              <a:rPr kumimoji="0" lang="en-US" sz="2300" b="0" i="0" u="none" strike="noStrike" kern="1200" cap="none" spc="0" normalizeH="0" baseline="0" noProof="0" dirty="0">
                <a:ln>
                  <a:noFill/>
                </a:ln>
                <a:solidFill>
                  <a:schemeClr val="accent6">
                    <a:lumMod val="75000"/>
                  </a:schemeClr>
                </a:solidFill>
                <a:effectLst/>
                <a:uLnTx/>
                <a:uFillTx/>
                <a:latin typeface="Arial"/>
                <a:ea typeface="+mn-ea"/>
                <a:cs typeface="+mn-cs"/>
              </a:rPr>
              <a:t>Loans</a:t>
            </a:r>
          </a:p>
          <a:p>
            <a:pPr marL="342900" marR="0" lvl="0" indent="-342900" algn="l" defTabSz="914400" rtl="0" eaLnBrk="1" fontAlgn="auto" latinLnBrk="0" hangingPunct="1">
              <a:lnSpc>
                <a:spcPct val="130000"/>
              </a:lnSpc>
              <a:spcBef>
                <a:spcPts val="0"/>
              </a:spcBef>
              <a:spcAft>
                <a:spcPts val="0"/>
              </a:spcAft>
              <a:buClrTx/>
              <a:buSzTx/>
              <a:buFont typeface="Arial" pitchFamily="34" charset="0"/>
              <a:buChar char="•"/>
              <a:tabLst/>
              <a:defRPr/>
            </a:pPr>
            <a:r>
              <a:rPr kumimoji="0" lang="en-US" sz="2300" b="0" i="0" u="none" strike="noStrike" kern="1200" cap="none" spc="0" normalizeH="0" baseline="0" noProof="0" dirty="0">
                <a:ln>
                  <a:noFill/>
                </a:ln>
                <a:solidFill>
                  <a:schemeClr val="accent6">
                    <a:lumMod val="75000"/>
                  </a:schemeClr>
                </a:solidFill>
                <a:effectLst/>
                <a:uLnTx/>
                <a:uFillTx/>
                <a:latin typeface="Arial"/>
                <a:ea typeface="+mn-ea"/>
                <a:cs typeface="+mn-cs"/>
              </a:rPr>
              <a:t>Employment Opportunities</a:t>
            </a:r>
          </a:p>
        </p:txBody>
      </p:sp>
      <p:sp>
        <p:nvSpPr>
          <p:cNvPr id="11" name="Rectangle 2"/>
          <p:cNvSpPr txBox="1">
            <a:spLocks noChangeArrowheads="1"/>
          </p:cNvSpPr>
          <p:nvPr/>
        </p:nvSpPr>
        <p:spPr>
          <a:xfrm>
            <a:off x="4572000" y="1219200"/>
            <a:ext cx="3962401" cy="776287"/>
          </a:xfrm>
          <a:prstGeom prst="rect">
            <a:avLst/>
          </a:prstGeom>
          <a:solidFill>
            <a:srgbClr val="008000"/>
          </a:solidFill>
          <a:ln>
            <a:solidFill>
              <a:schemeClr val="accent1"/>
            </a:solidFill>
          </a:ln>
        </p:spPr>
        <p:txBody>
          <a:bodyPr vert="horz" lIns="92075" tIns="46038" rIns="92075" bIns="46038"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chemeClr val="bg1"/>
                </a:solidFill>
                <a:effectLst/>
                <a:uLnTx/>
                <a:uFillTx/>
                <a:latin typeface="Arial"/>
                <a:ea typeface="+mj-ea"/>
                <a:cs typeface="+mj-cs"/>
              </a:rPr>
              <a:t>Types of Financial Aid</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Higher Education Student Assistance Authority</a:t>
            </a:r>
            <a:endParaRPr lang="en-US" dirty="0"/>
          </a:p>
        </p:txBody>
      </p:sp>
      <p:sp>
        <p:nvSpPr>
          <p:cNvPr id="10" name="Slide Number Placeholder 9"/>
          <p:cNvSpPr>
            <a:spLocks noGrp="1"/>
          </p:cNvSpPr>
          <p:nvPr>
            <p:ph type="sldNum" sz="quarter" idx="12"/>
          </p:nvPr>
        </p:nvSpPr>
        <p:spPr/>
        <p:txBody>
          <a:bodyPr/>
          <a:lstStyle/>
          <a:p>
            <a:pPr>
              <a:defRPr/>
            </a:pPr>
            <a:fld id="{54D4204F-812D-4FC5-9E71-D2C3C37E9CCE}" type="slidenum">
              <a:rPr lang="en-US" smtClean="0"/>
              <a:pPr>
                <a:defRPr/>
              </a:pPr>
              <a:t>6</a:t>
            </a:fld>
            <a:endParaRPr lang="en-US" dirty="0"/>
          </a:p>
        </p:txBody>
      </p:sp>
      <p:sp>
        <p:nvSpPr>
          <p:cNvPr id="3" name="Content Placeholder 2"/>
          <p:cNvSpPr>
            <a:spLocks noGrp="1"/>
          </p:cNvSpPr>
          <p:nvPr>
            <p:ph idx="1"/>
          </p:nvPr>
        </p:nvSpPr>
        <p:spPr>
          <a:xfrm>
            <a:off x="533400" y="1447800"/>
            <a:ext cx="8229600" cy="3657600"/>
          </a:xfrm>
        </p:spPr>
        <p:txBody>
          <a:bodyPr/>
          <a:lstStyle/>
          <a:p>
            <a:r>
              <a:rPr lang="en-US" sz="3200" b="0" dirty="0">
                <a:solidFill>
                  <a:schemeClr val="accent6">
                    <a:lumMod val="75000"/>
                  </a:schemeClr>
                </a:solidFill>
                <a:latin typeface="Arial"/>
              </a:rPr>
              <a:t>All institutions must have a net price calculator posted on their websites.</a:t>
            </a:r>
          </a:p>
          <a:p>
            <a:r>
              <a:rPr lang="en-US" sz="3200" b="0" dirty="0">
                <a:solidFill>
                  <a:schemeClr val="accent6">
                    <a:lumMod val="75000"/>
                  </a:schemeClr>
                </a:solidFill>
                <a:latin typeface="Arial"/>
              </a:rPr>
              <a:t>Students will be able to estimate the individual net price per institution.</a:t>
            </a:r>
          </a:p>
          <a:p>
            <a:r>
              <a:rPr lang="en-US" sz="3200" b="0" dirty="0">
                <a:solidFill>
                  <a:schemeClr val="accent6">
                    <a:lumMod val="75000"/>
                  </a:schemeClr>
                </a:solidFill>
                <a:latin typeface="Arial"/>
              </a:rPr>
              <a:t>Based on full-time, first degree/certificate-seeking undergraduate students.</a:t>
            </a:r>
          </a:p>
        </p:txBody>
      </p:sp>
      <p:sp>
        <p:nvSpPr>
          <p:cNvPr id="8" name="Rectangle 4"/>
          <p:cNvSpPr txBox="1">
            <a:spLocks noChangeArrowheads="1"/>
          </p:cNvSpPr>
          <p:nvPr/>
        </p:nvSpPr>
        <p:spPr>
          <a:xfrm>
            <a:off x="1904999" y="228600"/>
            <a:ext cx="6172201" cy="609600"/>
          </a:xfrm>
          <a:prstGeom prst="rect">
            <a:avLst/>
          </a:prstGeom>
          <a:noFill/>
        </p:spPr>
        <p:txBody>
          <a:bodyPr vert="horz" lIns="90488" tIns="44450" rIns="90488" bIns="4445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008000"/>
                </a:solidFill>
                <a:effectLst/>
                <a:uLnTx/>
                <a:uFillTx/>
                <a:latin typeface="Arial"/>
                <a:ea typeface="+mj-ea"/>
                <a:cs typeface="+mj-cs"/>
              </a:rPr>
              <a:t>Net Price Calculator</a:t>
            </a:r>
          </a:p>
        </p:txBody>
      </p:sp>
      <p:pic>
        <p:nvPicPr>
          <p:cNvPr id="9" name="Picture 8"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extLst>
      <p:ext uri="{BB962C8B-B14F-4D97-AF65-F5344CB8AC3E}">
        <p14:creationId xmlns:p14="http://schemas.microsoft.com/office/powerpoint/2010/main" val="9094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7</a:t>
            </a:fld>
            <a:endParaRPr lang="en-US" dirty="0"/>
          </a:p>
        </p:txBody>
      </p:sp>
      <p:sp>
        <p:nvSpPr>
          <p:cNvPr id="9218" name="Rectangle 2"/>
          <p:cNvSpPr>
            <a:spLocks noGrp="1" noChangeArrowheads="1"/>
          </p:cNvSpPr>
          <p:nvPr>
            <p:ph type="title"/>
          </p:nvPr>
        </p:nvSpPr>
        <p:spPr>
          <a:xfrm>
            <a:off x="1066799" y="138113"/>
            <a:ext cx="8077201" cy="776287"/>
          </a:xfrm>
          <a:noFill/>
        </p:spPr>
        <p:txBody>
          <a:bodyPr lIns="92075" tIns="46038" rIns="92075" bIns="46038">
            <a:normAutofit/>
          </a:bodyPr>
          <a:lstStyle/>
          <a:p>
            <a:r>
              <a:rPr lang="en-US" sz="4200" b="1" dirty="0">
                <a:solidFill>
                  <a:srgbClr val="008000"/>
                </a:solidFill>
                <a:latin typeface="Arial"/>
              </a:rPr>
              <a:t>Types of Aid - Federal</a:t>
            </a:r>
          </a:p>
        </p:txBody>
      </p:sp>
      <p:sp>
        <p:nvSpPr>
          <p:cNvPr id="9219" name="Rectangle 3"/>
          <p:cNvSpPr>
            <a:spLocks noGrp="1" noChangeArrowheads="1"/>
          </p:cNvSpPr>
          <p:nvPr>
            <p:ph idx="1"/>
          </p:nvPr>
        </p:nvSpPr>
        <p:spPr>
          <a:xfrm>
            <a:off x="648929" y="1219200"/>
            <a:ext cx="8037871" cy="4419600"/>
          </a:xfrm>
          <a:noFill/>
        </p:spPr>
        <p:txBody>
          <a:bodyPr lIns="92075" tIns="46038" rIns="92075" bIns="46038">
            <a:normAutofit/>
          </a:bodyPr>
          <a:lstStyle/>
          <a:p>
            <a:pPr algn="ctr">
              <a:buFontTx/>
              <a:buNone/>
            </a:pPr>
            <a:r>
              <a:rPr lang="en-US" b="1" dirty="0">
                <a:latin typeface="Arial"/>
              </a:rPr>
              <a:t>Gift Aid - Grants</a:t>
            </a:r>
            <a:endParaRPr lang="en-US" sz="3200" dirty="0">
              <a:latin typeface="Arial"/>
            </a:endParaRPr>
          </a:p>
          <a:p>
            <a:pPr>
              <a:spcBef>
                <a:spcPct val="25000"/>
              </a:spcBef>
            </a:pPr>
            <a:r>
              <a:rPr lang="en-US" b="1" dirty="0">
                <a:solidFill>
                  <a:schemeClr val="accent3">
                    <a:lumMod val="75000"/>
                  </a:schemeClr>
                </a:solidFill>
                <a:latin typeface="Arial"/>
              </a:rPr>
              <a:t>Federal Government 2016/17</a:t>
            </a:r>
          </a:p>
          <a:p>
            <a:pPr lvl="1">
              <a:spcBef>
                <a:spcPct val="25000"/>
              </a:spcBef>
            </a:pPr>
            <a:r>
              <a:rPr lang="en-US" sz="3200" dirty="0">
                <a:solidFill>
                  <a:schemeClr val="accent6">
                    <a:lumMod val="75000"/>
                  </a:schemeClr>
                </a:solidFill>
                <a:latin typeface="Arial"/>
              </a:rPr>
              <a:t>Pell ($5,815 projected award)</a:t>
            </a:r>
          </a:p>
          <a:p>
            <a:pPr lvl="1">
              <a:spcBef>
                <a:spcPct val="25000"/>
              </a:spcBef>
            </a:pPr>
            <a:r>
              <a:rPr lang="en-US" sz="3200" dirty="0">
                <a:solidFill>
                  <a:schemeClr val="accent6">
                    <a:lumMod val="75000"/>
                  </a:schemeClr>
                </a:solidFill>
                <a:latin typeface="Arial"/>
              </a:rPr>
              <a:t>SEOG ($4,000 max award)</a:t>
            </a:r>
          </a:p>
          <a:p>
            <a:pPr lvl="1">
              <a:spcBef>
                <a:spcPct val="25000"/>
              </a:spcBef>
            </a:pPr>
            <a:r>
              <a:rPr lang="en-US" sz="3200" dirty="0">
                <a:solidFill>
                  <a:schemeClr val="accent6">
                    <a:lumMod val="75000"/>
                  </a:schemeClr>
                </a:solidFill>
                <a:latin typeface="Arial"/>
              </a:rPr>
              <a:t>TEACH ($3,728 max award)</a:t>
            </a:r>
          </a:p>
          <a:p>
            <a:pPr lvl="1">
              <a:spcBef>
                <a:spcPct val="25000"/>
              </a:spcBef>
            </a:pPr>
            <a:endParaRPr lang="en-US" b="1" dirty="0">
              <a:solidFill>
                <a:schemeClr val="accent6">
                  <a:lumMod val="75000"/>
                </a:schemeClr>
              </a:solidFill>
              <a:latin typeface="Arial"/>
            </a:endParaRPr>
          </a:p>
          <a:p>
            <a:pPr marL="0" indent="0">
              <a:spcBef>
                <a:spcPct val="25000"/>
              </a:spcBef>
              <a:buNone/>
            </a:pPr>
            <a:r>
              <a:rPr lang="en-US" sz="1800" b="0" dirty="0">
                <a:solidFill>
                  <a:schemeClr val="accent6">
                    <a:lumMod val="75000"/>
                  </a:schemeClr>
                </a:solidFill>
                <a:latin typeface="Arial"/>
              </a:rPr>
              <a:t>Awards subject to change for 2017/18.</a:t>
            </a:r>
          </a:p>
          <a:p>
            <a:pPr>
              <a:spcBef>
                <a:spcPct val="25000"/>
              </a:spcBef>
              <a:buNone/>
            </a:pPr>
            <a:endParaRPr lang="en-US" sz="2200" b="1" dirty="0">
              <a:solidFill>
                <a:schemeClr val="accent3">
                  <a:lumMod val="75000"/>
                </a:schemeClr>
              </a:solidFill>
              <a:latin typeface="Constantia" pitchFamily="18" charset="0"/>
            </a:endParaRP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8</a:t>
            </a:fld>
            <a:endParaRPr lang="en-US" dirty="0"/>
          </a:p>
        </p:txBody>
      </p:sp>
      <p:sp>
        <p:nvSpPr>
          <p:cNvPr id="9218" name="Rectangle 2"/>
          <p:cNvSpPr>
            <a:spLocks noGrp="1" noChangeArrowheads="1"/>
          </p:cNvSpPr>
          <p:nvPr>
            <p:ph type="title"/>
          </p:nvPr>
        </p:nvSpPr>
        <p:spPr>
          <a:xfrm>
            <a:off x="1066799" y="138113"/>
            <a:ext cx="7543801" cy="776287"/>
          </a:xfrm>
          <a:noFill/>
        </p:spPr>
        <p:txBody>
          <a:bodyPr lIns="92075" tIns="46038" rIns="92075" bIns="46038">
            <a:normAutofit/>
          </a:bodyPr>
          <a:lstStyle/>
          <a:p>
            <a:r>
              <a:rPr lang="en-US" sz="4200" b="1" dirty="0">
                <a:solidFill>
                  <a:srgbClr val="008000"/>
                </a:solidFill>
                <a:latin typeface="Arial"/>
              </a:rPr>
              <a:t>Types of Aid – State</a:t>
            </a:r>
            <a:r>
              <a:rPr lang="en-US" sz="2400" b="1" dirty="0">
                <a:solidFill>
                  <a:srgbClr val="008000"/>
                </a:solidFill>
                <a:latin typeface="Arial"/>
              </a:rPr>
              <a:t> </a:t>
            </a:r>
          </a:p>
        </p:txBody>
      </p:sp>
      <p:sp>
        <p:nvSpPr>
          <p:cNvPr id="9219" name="Rectangle 3"/>
          <p:cNvSpPr>
            <a:spLocks noGrp="1" noChangeArrowheads="1"/>
          </p:cNvSpPr>
          <p:nvPr>
            <p:ph idx="1"/>
          </p:nvPr>
        </p:nvSpPr>
        <p:spPr>
          <a:xfrm>
            <a:off x="381000" y="990600"/>
            <a:ext cx="8534400" cy="4953000"/>
          </a:xfrm>
          <a:noFill/>
        </p:spPr>
        <p:txBody>
          <a:bodyPr lIns="92075" tIns="46038" rIns="92075" bIns="46038">
            <a:normAutofit/>
          </a:bodyPr>
          <a:lstStyle/>
          <a:p>
            <a:pPr>
              <a:spcBef>
                <a:spcPct val="25000"/>
              </a:spcBef>
            </a:pPr>
            <a:r>
              <a:rPr lang="en-US" sz="2200" b="1" dirty="0">
                <a:latin typeface="Arial"/>
              </a:rPr>
              <a:t>State of New Jersey</a:t>
            </a:r>
          </a:p>
          <a:p>
            <a:pPr lvl="1">
              <a:spcBef>
                <a:spcPct val="25000"/>
              </a:spcBef>
            </a:pPr>
            <a:r>
              <a:rPr lang="en-US" sz="2100" dirty="0">
                <a:solidFill>
                  <a:schemeClr val="accent6">
                    <a:lumMod val="75000"/>
                  </a:schemeClr>
                </a:solidFill>
                <a:latin typeface="Arial"/>
              </a:rPr>
              <a:t>TAG (Tuition Aid Grant) 2016 - 2017</a:t>
            </a:r>
          </a:p>
          <a:p>
            <a:pPr lvl="2">
              <a:spcBef>
                <a:spcPct val="25000"/>
              </a:spcBef>
            </a:pPr>
            <a:r>
              <a:rPr lang="en-US" sz="2100" dirty="0">
                <a:solidFill>
                  <a:schemeClr val="accent6">
                    <a:lumMod val="75000"/>
                  </a:schemeClr>
                </a:solidFill>
                <a:latin typeface="Arial"/>
              </a:rPr>
              <a:t>Demonstrate Financial Need</a:t>
            </a:r>
          </a:p>
          <a:p>
            <a:pPr lvl="2">
              <a:spcBef>
                <a:spcPct val="25000"/>
              </a:spcBef>
            </a:pPr>
            <a:r>
              <a:rPr lang="en-US" sz="2100" dirty="0">
                <a:solidFill>
                  <a:schemeClr val="accent6">
                    <a:lumMod val="75000"/>
                  </a:schemeClr>
                </a:solidFill>
                <a:latin typeface="Arial"/>
              </a:rPr>
              <a:t>Be a U.S. citizen or eligible non-citizen</a:t>
            </a:r>
          </a:p>
          <a:p>
            <a:pPr lvl="2">
              <a:spcBef>
                <a:spcPct val="25000"/>
              </a:spcBef>
            </a:pPr>
            <a:r>
              <a:rPr lang="en-US" sz="2100" dirty="0">
                <a:solidFill>
                  <a:schemeClr val="accent6">
                    <a:lumMod val="75000"/>
                  </a:schemeClr>
                </a:solidFill>
                <a:latin typeface="Arial"/>
              </a:rPr>
              <a:t>Must be New Jersey Resident &amp; attend a New Jersey Institution</a:t>
            </a:r>
          </a:p>
          <a:p>
            <a:pPr lvl="2">
              <a:spcBef>
                <a:spcPct val="25000"/>
              </a:spcBef>
            </a:pPr>
            <a:r>
              <a:rPr lang="en-US" sz="2100" dirty="0">
                <a:solidFill>
                  <a:schemeClr val="accent6">
                    <a:lumMod val="75000"/>
                  </a:schemeClr>
                </a:solidFill>
                <a:latin typeface="Arial"/>
              </a:rPr>
              <a:t>Must be full time at an approved degree program</a:t>
            </a:r>
          </a:p>
          <a:p>
            <a:pPr lvl="2">
              <a:spcBef>
                <a:spcPct val="25000"/>
              </a:spcBef>
            </a:pPr>
            <a:r>
              <a:rPr lang="en-US" sz="2100" dirty="0">
                <a:solidFill>
                  <a:schemeClr val="accent6">
                    <a:lumMod val="75000"/>
                  </a:schemeClr>
                </a:solidFill>
                <a:latin typeface="Arial"/>
              </a:rPr>
              <a:t>Meet all state deadlines</a:t>
            </a:r>
          </a:p>
          <a:p>
            <a:pPr lvl="1">
              <a:spcBef>
                <a:spcPct val="25000"/>
              </a:spcBef>
            </a:pPr>
            <a:r>
              <a:rPr lang="en-US" sz="2100" dirty="0">
                <a:solidFill>
                  <a:schemeClr val="accent6">
                    <a:lumMod val="75000"/>
                  </a:schemeClr>
                </a:solidFill>
                <a:latin typeface="Arial"/>
              </a:rPr>
              <a:t> Part-Time TAG for County Colleges 2016 -2017</a:t>
            </a:r>
          </a:p>
          <a:p>
            <a:pPr lvl="2">
              <a:spcBef>
                <a:spcPct val="25000"/>
              </a:spcBef>
            </a:pPr>
            <a:r>
              <a:rPr lang="en-US" sz="2100" dirty="0">
                <a:solidFill>
                  <a:schemeClr val="accent6">
                    <a:lumMod val="75000"/>
                  </a:schemeClr>
                </a:solidFill>
                <a:latin typeface="Arial"/>
              </a:rPr>
              <a:t>Meet all TAG  requirements</a:t>
            </a:r>
          </a:p>
          <a:p>
            <a:pPr lvl="2">
              <a:spcBef>
                <a:spcPct val="25000"/>
              </a:spcBef>
            </a:pPr>
            <a:r>
              <a:rPr lang="en-US" sz="2100" dirty="0">
                <a:solidFill>
                  <a:schemeClr val="accent6">
                    <a:lumMod val="75000"/>
                  </a:schemeClr>
                </a:solidFill>
                <a:latin typeface="Arial"/>
              </a:rPr>
              <a:t>With the exception of being enrolled for 6-11 credits</a:t>
            </a:r>
            <a:endParaRPr lang="en-US" sz="2100" b="1" dirty="0">
              <a:solidFill>
                <a:schemeClr val="accent6">
                  <a:lumMod val="75000"/>
                </a:schemeClr>
              </a:solidFill>
              <a:latin typeface="Arial"/>
            </a:endParaRPr>
          </a:p>
          <a:p>
            <a:pPr lvl="1"/>
            <a:endParaRPr lang="en-US" dirty="0"/>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Higher Education Student Assistance Authority</a:t>
            </a:r>
            <a:endParaRPr lang="en-US" dirty="0"/>
          </a:p>
        </p:txBody>
      </p:sp>
      <p:sp>
        <p:nvSpPr>
          <p:cNvPr id="6" name="Slide Number Placeholder 5"/>
          <p:cNvSpPr>
            <a:spLocks noGrp="1"/>
          </p:cNvSpPr>
          <p:nvPr>
            <p:ph type="sldNum" sz="quarter" idx="12"/>
          </p:nvPr>
        </p:nvSpPr>
        <p:spPr/>
        <p:txBody>
          <a:bodyPr/>
          <a:lstStyle/>
          <a:p>
            <a:pPr>
              <a:defRPr/>
            </a:pPr>
            <a:fld id="{54D4204F-812D-4FC5-9E71-D2C3C37E9CCE}" type="slidenum">
              <a:rPr lang="en-US" smtClean="0"/>
              <a:pPr>
                <a:defRPr/>
              </a:pPr>
              <a:t>9</a:t>
            </a:fld>
            <a:endParaRPr lang="en-US" dirty="0"/>
          </a:p>
        </p:txBody>
      </p:sp>
      <p:sp>
        <p:nvSpPr>
          <p:cNvPr id="9218" name="Rectangle 2"/>
          <p:cNvSpPr>
            <a:spLocks noGrp="1" noChangeArrowheads="1"/>
          </p:cNvSpPr>
          <p:nvPr>
            <p:ph type="title"/>
          </p:nvPr>
        </p:nvSpPr>
        <p:spPr>
          <a:xfrm>
            <a:off x="1170035" y="138113"/>
            <a:ext cx="7543801" cy="776287"/>
          </a:xfrm>
          <a:noFill/>
        </p:spPr>
        <p:txBody>
          <a:bodyPr lIns="92075" tIns="46038" rIns="92075" bIns="46038">
            <a:normAutofit/>
          </a:bodyPr>
          <a:lstStyle/>
          <a:p>
            <a:r>
              <a:rPr lang="en-US" sz="4200" b="1" dirty="0">
                <a:solidFill>
                  <a:srgbClr val="008000"/>
                </a:solidFill>
                <a:latin typeface="Arial"/>
              </a:rPr>
              <a:t>Types of Aid – State</a:t>
            </a:r>
            <a:r>
              <a:rPr lang="en-US" sz="2400" b="1" dirty="0">
                <a:solidFill>
                  <a:srgbClr val="008000"/>
                </a:solidFill>
                <a:latin typeface="Arial"/>
              </a:rPr>
              <a:t>  (cont.)</a:t>
            </a:r>
          </a:p>
        </p:txBody>
      </p:sp>
      <p:sp>
        <p:nvSpPr>
          <p:cNvPr id="9219" name="Rectangle 3"/>
          <p:cNvSpPr>
            <a:spLocks noGrp="1" noChangeArrowheads="1"/>
          </p:cNvSpPr>
          <p:nvPr>
            <p:ph idx="1"/>
          </p:nvPr>
        </p:nvSpPr>
        <p:spPr>
          <a:xfrm>
            <a:off x="381000" y="1093836"/>
            <a:ext cx="8534400" cy="4953000"/>
          </a:xfrm>
          <a:noFill/>
        </p:spPr>
        <p:txBody>
          <a:bodyPr lIns="92075" tIns="46038" rIns="92075" bIns="46038">
            <a:normAutofit/>
          </a:bodyPr>
          <a:lstStyle/>
          <a:p>
            <a:pPr>
              <a:spcBef>
                <a:spcPct val="25000"/>
              </a:spcBef>
            </a:pPr>
            <a:r>
              <a:rPr lang="en-US" sz="2200" b="1" dirty="0">
                <a:latin typeface="Arial"/>
              </a:rPr>
              <a:t>State of New Jersey</a:t>
            </a:r>
            <a:br>
              <a:rPr lang="en-US" sz="2200" b="1" dirty="0">
                <a:solidFill>
                  <a:schemeClr val="accent6"/>
                </a:solidFill>
                <a:latin typeface="Arial"/>
              </a:rPr>
            </a:br>
            <a:endParaRPr lang="en-US" sz="2200" b="1" dirty="0">
              <a:solidFill>
                <a:schemeClr val="accent6"/>
              </a:solidFill>
              <a:latin typeface="Arial"/>
            </a:endParaRPr>
          </a:p>
          <a:p>
            <a:pPr lvl="1">
              <a:spcBef>
                <a:spcPct val="25000"/>
              </a:spcBef>
            </a:pPr>
            <a:r>
              <a:rPr lang="en-US" sz="2100" dirty="0">
                <a:solidFill>
                  <a:schemeClr val="accent6">
                    <a:lumMod val="75000"/>
                  </a:schemeClr>
                </a:solidFill>
                <a:latin typeface="Arial"/>
              </a:rPr>
              <a:t>EOF (Educational Opportunity Fund)</a:t>
            </a:r>
          </a:p>
          <a:p>
            <a:pPr lvl="2">
              <a:spcBef>
                <a:spcPct val="25000"/>
              </a:spcBef>
            </a:pPr>
            <a:r>
              <a:rPr lang="en-US" sz="1600" dirty="0">
                <a:solidFill>
                  <a:schemeClr val="accent6">
                    <a:lumMod val="75000"/>
                  </a:schemeClr>
                </a:solidFill>
                <a:latin typeface="Arial"/>
              </a:rPr>
              <a:t>Award ranges from $200 - $2,500 annually depending on type of institution</a:t>
            </a:r>
          </a:p>
          <a:p>
            <a:pPr lvl="2">
              <a:spcBef>
                <a:spcPct val="25000"/>
              </a:spcBef>
            </a:pPr>
            <a:r>
              <a:rPr lang="en-US" sz="1600" dirty="0">
                <a:solidFill>
                  <a:schemeClr val="accent6">
                    <a:lumMod val="75000"/>
                  </a:schemeClr>
                </a:solidFill>
                <a:latin typeface="Arial"/>
              </a:rPr>
              <a:t>Must demonstrate educational and economically disadvantaged background</a:t>
            </a:r>
          </a:p>
          <a:p>
            <a:pPr lvl="2">
              <a:spcBef>
                <a:spcPct val="25000"/>
              </a:spcBef>
            </a:pPr>
            <a:r>
              <a:rPr lang="en-US" sz="1600" dirty="0">
                <a:solidFill>
                  <a:schemeClr val="accent6">
                    <a:lumMod val="75000"/>
                  </a:schemeClr>
                </a:solidFill>
                <a:latin typeface="Arial"/>
              </a:rPr>
              <a:t>File FAFSA</a:t>
            </a:r>
            <a:br>
              <a:rPr lang="en-US" sz="1600" dirty="0">
                <a:solidFill>
                  <a:schemeClr val="accent6">
                    <a:lumMod val="75000"/>
                  </a:schemeClr>
                </a:solidFill>
                <a:latin typeface="Arial"/>
              </a:rPr>
            </a:br>
            <a:endParaRPr lang="en-US" sz="1600" dirty="0">
              <a:solidFill>
                <a:schemeClr val="accent6">
                  <a:lumMod val="75000"/>
                </a:schemeClr>
              </a:solidFill>
              <a:latin typeface="Arial"/>
            </a:endParaRPr>
          </a:p>
          <a:p>
            <a:pPr lvl="1">
              <a:spcBef>
                <a:spcPct val="25000"/>
              </a:spcBef>
            </a:pPr>
            <a:r>
              <a:rPr lang="en-US" sz="2100" dirty="0">
                <a:solidFill>
                  <a:schemeClr val="accent6">
                    <a:lumMod val="75000"/>
                  </a:schemeClr>
                </a:solidFill>
                <a:latin typeface="Arial"/>
              </a:rPr>
              <a:t>Governor’s Urban Scholarship</a:t>
            </a:r>
          </a:p>
          <a:p>
            <a:pPr lvl="2">
              <a:spcBef>
                <a:spcPct val="25000"/>
              </a:spcBef>
            </a:pPr>
            <a:r>
              <a:rPr lang="en-US" sz="1600" dirty="0">
                <a:solidFill>
                  <a:schemeClr val="accent6">
                    <a:lumMod val="75000"/>
                  </a:schemeClr>
                </a:solidFill>
                <a:latin typeface="Arial"/>
              </a:rPr>
              <a:t>Rank within the top 5% of their class at the end of junior year</a:t>
            </a:r>
          </a:p>
          <a:p>
            <a:pPr lvl="2">
              <a:spcBef>
                <a:spcPct val="25000"/>
              </a:spcBef>
            </a:pPr>
            <a:r>
              <a:rPr lang="en-US" sz="1600" dirty="0">
                <a:solidFill>
                  <a:schemeClr val="accent6">
                    <a:lumMod val="75000"/>
                  </a:schemeClr>
                </a:solidFill>
                <a:latin typeface="Arial"/>
              </a:rPr>
              <a:t>Attain a 3.0 GPA at the end of the junior year</a:t>
            </a:r>
          </a:p>
          <a:p>
            <a:pPr lvl="2">
              <a:spcBef>
                <a:spcPct val="25000"/>
              </a:spcBef>
            </a:pPr>
            <a:r>
              <a:rPr lang="en-US" sz="1600" dirty="0">
                <a:solidFill>
                  <a:schemeClr val="accent6">
                    <a:lumMod val="75000"/>
                  </a:schemeClr>
                </a:solidFill>
                <a:latin typeface="Arial"/>
              </a:rPr>
              <a:t>Attend an approved New Jersey college or University and reside in a designated community</a:t>
            </a:r>
          </a:p>
          <a:p>
            <a:pPr lvl="2">
              <a:spcBef>
                <a:spcPct val="25000"/>
              </a:spcBef>
            </a:pPr>
            <a:r>
              <a:rPr lang="en-US" sz="1600" dirty="0">
                <a:solidFill>
                  <a:schemeClr val="accent6">
                    <a:lumMod val="75000"/>
                  </a:schemeClr>
                </a:solidFill>
                <a:latin typeface="Arial"/>
              </a:rPr>
              <a:t>Have a New Jersey Eligibility Index below 10,500  </a:t>
            </a:r>
          </a:p>
        </p:txBody>
      </p:sp>
      <p:pic>
        <p:nvPicPr>
          <p:cNvPr id="5" name="Picture 4" descr="8-08 Logo.png"/>
          <p:cNvPicPr>
            <a:picLocks noChangeAspect="1"/>
          </p:cNvPicPr>
          <p:nvPr/>
        </p:nvPicPr>
        <p:blipFill>
          <a:blip r:embed="rId3" cstate="print"/>
          <a:srcRect/>
          <a:stretch>
            <a:fillRect/>
          </a:stretch>
        </p:blipFill>
        <p:spPr bwMode="auto">
          <a:xfrm>
            <a:off x="228600" y="228600"/>
            <a:ext cx="1447800" cy="692150"/>
          </a:xfrm>
          <a:prstGeom prst="rect">
            <a:avLst/>
          </a:prstGeom>
          <a:noFill/>
          <a:ln w="9525">
            <a:noFill/>
            <a:miter lim="800000"/>
            <a:headEnd/>
            <a:tailEnd/>
          </a:ln>
        </p:spPr>
      </p:pic>
    </p:spTree>
  </p:cSld>
  <p:clrMapOvr>
    <a:masterClrMapping/>
  </p:clrMapOvr>
  <p:transition>
    <p:cut/>
  </p:transition>
</p:sld>
</file>

<file path=ppt/theme/theme1.xml><?xml version="1.0" encoding="utf-8"?>
<a:theme xmlns:a="http://schemas.openxmlformats.org/drawingml/2006/main" name="Office Theme">
  <a:themeElements>
    <a:clrScheme name="Custom 38">
      <a:dk1>
        <a:sysClr val="windowText" lastClr="000000"/>
      </a:dk1>
      <a:lt1>
        <a:sysClr val="window" lastClr="FFFFFF"/>
      </a:lt1>
      <a:dk2>
        <a:srgbClr val="263B86"/>
      </a:dk2>
      <a:lt2>
        <a:srgbClr val="76B6F2"/>
      </a:lt2>
      <a:accent1>
        <a:srgbClr val="498FD2"/>
      </a:accent1>
      <a:accent2>
        <a:srgbClr val="498FD2"/>
      </a:accent2>
      <a:accent3>
        <a:srgbClr val="498FD2"/>
      </a:accent3>
      <a:accent4>
        <a:srgbClr val="498FD2"/>
      </a:accent4>
      <a:accent5>
        <a:srgbClr val="498FD2"/>
      </a:accent5>
      <a:accent6>
        <a:srgbClr val="498FD2"/>
      </a:accent6>
      <a:hlink>
        <a:srgbClr val="8BC814"/>
      </a:hlink>
      <a:folHlink>
        <a:srgbClr val="6FA11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11578</TotalTime>
  <Words>5104</Words>
  <Application>Microsoft Office PowerPoint</Application>
  <PresentationFormat>Overhead</PresentationFormat>
  <Paragraphs>699</Paragraphs>
  <Slides>44</Slides>
  <Notes>37</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CG Omega</vt:lpstr>
      <vt:lpstr>Constantia</vt:lpstr>
      <vt:lpstr>Courier New</vt:lpstr>
      <vt:lpstr>Times New Roman</vt:lpstr>
      <vt:lpstr>Wingdings</vt:lpstr>
      <vt:lpstr>Office Theme</vt:lpstr>
      <vt:lpstr>PowerPoint Presentation</vt:lpstr>
      <vt:lpstr>Executive Director, Admissions and Financial Aid  Rowan College at Gloucester County</vt:lpstr>
      <vt:lpstr>PowerPoint Presentation</vt:lpstr>
      <vt:lpstr>Goals of Financial Aid Office</vt:lpstr>
      <vt:lpstr>Help!  Sources of Aid </vt:lpstr>
      <vt:lpstr>PowerPoint Presentation</vt:lpstr>
      <vt:lpstr>Types of Aid - Federal</vt:lpstr>
      <vt:lpstr>Types of Aid – State </vt:lpstr>
      <vt:lpstr>Types of Aid – State  (cont.)</vt:lpstr>
      <vt:lpstr>PowerPoint Presentation</vt:lpstr>
      <vt:lpstr>Types of Aid – State  (cont.)</vt:lpstr>
      <vt:lpstr>Self Help Loans &amp; Gap Shortfall Solutions</vt:lpstr>
      <vt:lpstr>Self Help Loans to Cover the Gap  borrow up to cost of attendance</vt:lpstr>
      <vt:lpstr>Institutional &amp;  Private Scholarships</vt:lpstr>
      <vt:lpstr>Applications to Access Aid</vt:lpstr>
      <vt:lpstr>PowerPoint Presentation</vt:lpstr>
      <vt:lpstr>CSS Profile</vt:lpstr>
      <vt:lpstr>PowerPoint Presentation</vt:lpstr>
      <vt:lpstr>PowerPoint Presentation</vt:lpstr>
      <vt:lpstr>CAUTION!</vt:lpstr>
      <vt:lpstr>PowerPoint Presentation</vt:lpstr>
      <vt:lpstr>PowerPoint Presentation</vt:lpstr>
      <vt:lpstr>PowerPoint Presentation</vt:lpstr>
      <vt:lpstr>Key Components of the FAFSA</vt:lpstr>
      <vt:lpstr>PowerPoint Presentation</vt:lpstr>
      <vt:lpstr>Common Mistakes Made on the FAFSA</vt:lpstr>
      <vt:lpstr>How To Be Considered for State Aid</vt:lpstr>
      <vt:lpstr>PowerPoint Presentation</vt:lpstr>
      <vt:lpstr>PowerPoint Presentation</vt:lpstr>
      <vt:lpstr>PowerPoint Presentation</vt:lpstr>
      <vt:lpstr>What Is The Expected  Family Contribution (EFC)?</vt:lpstr>
      <vt:lpstr>PowerPoint Presentation</vt:lpstr>
      <vt:lpstr>Basic Calculation</vt:lpstr>
      <vt:lpstr>Financial Need for Smith Family </vt:lpstr>
      <vt:lpstr>PowerPoint Presentation</vt:lpstr>
      <vt:lpstr>The Cycle of Financial Aid</vt:lpstr>
      <vt:lpstr>      Where Do I Go From Here?</vt:lpstr>
      <vt:lpstr>PowerPoint Presentation</vt:lpstr>
      <vt:lpstr>PowerPoint Presentation</vt:lpstr>
      <vt:lpstr>PowerPoint Presentation</vt:lpstr>
      <vt:lpstr>HESAA Services</vt:lpstr>
      <vt:lpstr>PowerPoint Presentation</vt:lpstr>
      <vt:lpstr>RCGC OPEN HOUSE</vt:lpstr>
      <vt:lpstr>PowerPoint Presentation</vt:lpstr>
    </vt:vector>
  </TitlesOfParts>
  <Company>HESAA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Financial Aid Process</dc:title>
  <dc:creator>A. Maglione</dc:creator>
  <dc:description>Changed from revised 12-13 master to Final 12-13 master</dc:description>
  <cp:lastModifiedBy>Wendy VanFossen</cp:lastModifiedBy>
  <cp:revision>582</cp:revision>
  <dcterms:created xsi:type="dcterms:W3CDTF">2000-09-14T21:25:56Z</dcterms:created>
  <dcterms:modified xsi:type="dcterms:W3CDTF">2016-10-09T20:53:12Z</dcterms:modified>
</cp:coreProperties>
</file>